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1.jp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9" r:id="rId3"/>
    <p:sldId id="258" r:id="rId4"/>
    <p:sldId id="263" r:id="rId5"/>
    <p:sldId id="264" r:id="rId6"/>
    <p:sldId id="266" r:id="rId7"/>
    <p:sldId id="267" r:id="rId8"/>
    <p:sldId id="279" r:id="rId9"/>
    <p:sldId id="280" r:id="rId10"/>
    <p:sldId id="281" r:id="rId11"/>
    <p:sldId id="277" r:id="rId12"/>
    <p:sldId id="278" r:id="rId13"/>
    <p:sldId id="282" r:id="rId14"/>
    <p:sldId id="283" r:id="rId15"/>
    <p:sldId id="284" r:id="rId16"/>
    <p:sldId id="285" r:id="rId17"/>
    <p:sldId id="261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62" r:id="rId26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77" d="100"/>
          <a:sy n="77" d="100"/>
        </p:scale>
        <p:origin x="41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0186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599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A7A7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1B334D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A7A7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19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A7A7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0"/>
                </a:moveTo>
                <a:lnTo>
                  <a:pt x="0" y="10286997"/>
                </a:lnTo>
                <a:lnTo>
                  <a:pt x="0" y="0"/>
                </a:lnTo>
              </a:path>
            </a:pathLst>
          </a:custGeom>
          <a:solidFill>
            <a:srgbClr val="00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2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0"/>
                </a:moveTo>
                <a:lnTo>
                  <a:pt x="0" y="10286997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8" y="0"/>
                </a:lnTo>
                <a:lnTo>
                  <a:pt x="18287998" y="10286996"/>
                </a:lnTo>
                <a:lnTo>
                  <a:pt x="0" y="10286996"/>
                </a:lnTo>
                <a:lnTo>
                  <a:pt x="0" y="0"/>
                </a:lnTo>
              </a:path>
            </a:pathLst>
          </a:custGeom>
          <a:solidFill>
            <a:srgbClr val="00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028700" y="1799153"/>
            <a:ext cx="3800474" cy="6753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5210175" y="1799153"/>
            <a:ext cx="3790949" cy="31813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5210175" y="5361503"/>
            <a:ext cx="3790949" cy="31908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309339" y="825710"/>
            <a:ext cx="10001249" cy="82295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0"/>
                </a:moveTo>
                <a:lnTo>
                  <a:pt x="0" y="10286999"/>
                </a:lnTo>
                <a:lnTo>
                  <a:pt x="0" y="0"/>
                </a:lnTo>
              </a:path>
            </a:pathLst>
          </a:custGeom>
          <a:solidFill>
            <a:srgbClr val="F9F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0"/>
                </a:moveTo>
                <a:lnTo>
                  <a:pt x="0" y="10286999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8" y="0"/>
                </a:lnTo>
                <a:lnTo>
                  <a:pt x="18287998" y="10286998"/>
                </a:lnTo>
                <a:lnTo>
                  <a:pt x="0" y="10286998"/>
                </a:lnTo>
                <a:lnTo>
                  <a:pt x="0" y="0"/>
                </a:lnTo>
              </a:path>
            </a:pathLst>
          </a:custGeom>
          <a:solidFill>
            <a:srgbClr val="F9F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993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A7A7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38996" y="2719459"/>
            <a:ext cx="16210007" cy="525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1B334D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59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png"/><Relationship Id="rId7" Type="http://schemas.openxmlformats.org/officeDocument/2006/relationships/hyperlink" Target="mailto:college@kkotip.r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rvinczukevich@bk.ru" TargetMode="External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s://pl9.ru/bpoo/proforientacziyabpoo2/informacziya-ob-usloviyax-dlya-invalidov-i-licz-s-ovzbpoo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l9.ru/docs/BPOO/soc/30.pdf" TargetMode="External"/><Relationship Id="rId2" Type="http://schemas.openxmlformats.org/officeDocument/2006/relationships/hyperlink" Target="https://pl9.ru/docs/BPOO/soc/3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pl9.ru/docs/BPOO/Documenty/Analitika/5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l9.ru/bpoo/proforientacziyabpoo2/testyi-po-proforientaczii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pl9.ru/docs/BPOO/soc/29.pdf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8" y="0"/>
                </a:lnTo>
                <a:lnTo>
                  <a:pt x="18287998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F9FB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-531674" y="3039887"/>
            <a:ext cx="10807315" cy="37753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4880"/>
              </a:lnSpc>
            </a:pPr>
            <a:r>
              <a:rPr lang="ru-RU" sz="4800" b="1" spc="-420" dirty="0">
                <a:solidFill>
                  <a:srgbClr val="1B334D"/>
                </a:solidFill>
                <a:latin typeface="Arial Black"/>
              </a:rPr>
              <a:t>«Твой путь к профессии:</a:t>
            </a:r>
            <a:br>
              <a:rPr lang="ru-RU" sz="4800" b="1" spc="-420" dirty="0">
                <a:solidFill>
                  <a:srgbClr val="1B334D"/>
                </a:solidFill>
                <a:latin typeface="Arial Black"/>
              </a:rPr>
            </a:br>
            <a:r>
              <a:rPr lang="ru-RU" sz="4800" b="1" spc="-420" dirty="0">
                <a:solidFill>
                  <a:srgbClr val="1B334D"/>
                </a:solidFill>
                <a:latin typeface="Arial Black"/>
              </a:rPr>
              <a:t>колледжи и техникумы Красноярского края открывают двери для абитуриентов с ОВЗ</a:t>
            </a:r>
            <a:br>
              <a:rPr lang="ru-RU" sz="4800" b="1" spc="-420" dirty="0">
                <a:solidFill>
                  <a:srgbClr val="1B334D"/>
                </a:solidFill>
                <a:latin typeface="Arial Black"/>
              </a:rPr>
            </a:br>
            <a:r>
              <a:rPr lang="ru-RU" sz="4800" b="1" spc="-420" dirty="0">
                <a:solidFill>
                  <a:srgbClr val="1B334D"/>
                </a:solidFill>
                <a:latin typeface="Arial Black"/>
              </a:rPr>
              <a:t>и инвалидностью</a:t>
            </a:r>
            <a:r>
              <a:rPr lang="ru-RU" sz="4800" b="1" spc="-420" dirty="0">
                <a:solidFill>
                  <a:srgbClr val="1B334D"/>
                </a:solidFill>
                <a:latin typeface="Arial Black"/>
                <a:cs typeface="Arial Black"/>
              </a:rPr>
              <a:t>»</a:t>
            </a:r>
          </a:p>
          <a:p>
            <a:pPr marL="12700" marR="5080" algn="ctr">
              <a:lnSpc>
                <a:spcPts val="4880"/>
              </a:lnSpc>
            </a:pPr>
            <a:endParaRPr lang="ru-RU" sz="4800" b="1" spc="-459" dirty="0">
              <a:solidFill>
                <a:srgbClr val="1B334D"/>
              </a:solidFill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1666" y="7636860"/>
            <a:ext cx="7908290" cy="8031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2700" b="1" spc="-175" dirty="0" err="1">
                <a:solidFill>
                  <a:srgbClr val="1B334D"/>
                </a:solidFill>
                <a:latin typeface="Arial Black"/>
                <a:cs typeface="Arial Black"/>
              </a:rPr>
              <a:t>Винцукевич</a:t>
            </a:r>
            <a:r>
              <a:rPr lang="ru-RU" sz="2700" b="1" spc="-175" dirty="0">
                <a:solidFill>
                  <a:srgbClr val="1B334D"/>
                </a:solidFill>
                <a:latin typeface="Arial Black"/>
                <a:cs typeface="Arial Black"/>
              </a:rPr>
              <a:t> </a:t>
            </a:r>
            <a:r>
              <a:rPr lang="ru-RU" sz="2700" b="1" spc="-175" dirty="0" err="1">
                <a:solidFill>
                  <a:srgbClr val="1B334D"/>
                </a:solidFill>
                <a:latin typeface="Arial Black"/>
                <a:cs typeface="Arial Black"/>
              </a:rPr>
              <a:t>Рамиля</a:t>
            </a:r>
            <a:r>
              <a:rPr lang="ru-RU" sz="2700" b="1" spc="-175" dirty="0">
                <a:solidFill>
                  <a:srgbClr val="1B334D"/>
                </a:solidFill>
                <a:latin typeface="Arial Black"/>
                <a:cs typeface="Arial Black"/>
              </a:rPr>
              <a:t> </a:t>
            </a:r>
            <a:r>
              <a:rPr lang="ru-RU" sz="2700" b="1" spc="-175" dirty="0" err="1">
                <a:solidFill>
                  <a:srgbClr val="1B334D"/>
                </a:solidFill>
                <a:latin typeface="Arial Black"/>
                <a:cs typeface="Arial Black"/>
              </a:rPr>
              <a:t>Исламгалеевна</a:t>
            </a:r>
            <a:endParaRPr sz="2700" dirty="0">
              <a:latin typeface="Arial Black"/>
              <a:cs typeface="Arial Black"/>
            </a:endParaRPr>
          </a:p>
          <a:p>
            <a:pPr marL="12700" marR="5080">
              <a:lnSpc>
                <a:spcPct val="116100"/>
              </a:lnSpc>
              <a:spcBef>
                <a:spcPts val="105"/>
              </a:spcBef>
            </a:pPr>
            <a:r>
              <a:rPr lang="ru-RU" sz="2100" spc="-80" dirty="0">
                <a:solidFill>
                  <a:srgbClr val="1B334D"/>
                </a:solidFill>
                <a:latin typeface="Arial"/>
                <a:cs typeface="Arial"/>
              </a:rPr>
              <a:t>Методист </a:t>
            </a:r>
            <a:r>
              <a:rPr sz="2100" spc="80" dirty="0">
                <a:solidFill>
                  <a:srgbClr val="1B334D"/>
                </a:solidFill>
                <a:latin typeface="Arial"/>
                <a:cs typeface="Arial"/>
              </a:rPr>
              <a:t> </a:t>
            </a:r>
            <a:r>
              <a:rPr lang="ru-RU" sz="2100" spc="-80" dirty="0">
                <a:solidFill>
                  <a:srgbClr val="1B334D"/>
                </a:solidFill>
                <a:latin typeface="Arial"/>
                <a:cs typeface="Arial"/>
              </a:rPr>
              <a:t>БЦИПО</a:t>
            </a:r>
            <a:r>
              <a:rPr lang="ru-RU" sz="2100" spc="-45" dirty="0">
                <a:solidFill>
                  <a:srgbClr val="1B334D"/>
                </a:solidFill>
                <a:latin typeface="Arial"/>
                <a:cs typeface="Arial"/>
              </a:rPr>
              <a:t>, преподаватель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4366" y="7274029"/>
            <a:ext cx="8591550" cy="0"/>
          </a:xfrm>
          <a:custGeom>
            <a:avLst/>
            <a:gdLst/>
            <a:ahLst/>
            <a:cxnLst/>
            <a:rect l="l" t="t" r="r" b="b"/>
            <a:pathLst>
              <a:path w="8591550">
                <a:moveTo>
                  <a:pt x="0" y="0"/>
                </a:moveTo>
                <a:lnTo>
                  <a:pt x="8591549" y="0"/>
                </a:lnTo>
              </a:path>
            </a:pathLst>
          </a:custGeom>
          <a:ln w="10794">
            <a:solidFill>
              <a:srgbClr val="00A7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246700" y="1828370"/>
            <a:ext cx="5335228" cy="7069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015592" y="3188233"/>
            <a:ext cx="2580005" cy="1581150"/>
          </a:xfrm>
          <a:custGeom>
            <a:avLst/>
            <a:gdLst/>
            <a:ahLst/>
            <a:cxnLst/>
            <a:rect l="l" t="t" r="r" b="b"/>
            <a:pathLst>
              <a:path w="2580005" h="1581150">
                <a:moveTo>
                  <a:pt x="2426795" y="0"/>
                </a:moveTo>
                <a:lnTo>
                  <a:pt x="2579578" y="1294033"/>
                </a:lnTo>
                <a:lnTo>
                  <a:pt x="152783" y="1580558"/>
                </a:lnTo>
                <a:lnTo>
                  <a:pt x="0" y="286525"/>
                </a:lnTo>
                <a:lnTo>
                  <a:pt x="2426795" y="0"/>
                </a:lnTo>
                <a:close/>
              </a:path>
            </a:pathLst>
          </a:custGeom>
          <a:solidFill>
            <a:srgbClr val="00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003701" y="2105324"/>
            <a:ext cx="2741512" cy="28710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535909" y="4751532"/>
            <a:ext cx="2752090" cy="42534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881866" y="2223966"/>
            <a:ext cx="1878964" cy="2147570"/>
          </a:xfrm>
          <a:custGeom>
            <a:avLst/>
            <a:gdLst/>
            <a:ahLst/>
            <a:cxnLst/>
            <a:rect l="l" t="t" r="r" b="b"/>
            <a:pathLst>
              <a:path w="1878965" h="2147570">
                <a:moveTo>
                  <a:pt x="243037" y="132741"/>
                </a:moveTo>
                <a:lnTo>
                  <a:pt x="212711" y="132741"/>
                </a:lnTo>
                <a:lnTo>
                  <a:pt x="209680" y="109316"/>
                </a:lnTo>
                <a:lnTo>
                  <a:pt x="208105" y="93700"/>
                </a:lnTo>
                <a:lnTo>
                  <a:pt x="207892" y="78083"/>
                </a:lnTo>
                <a:lnTo>
                  <a:pt x="208952" y="62466"/>
                </a:lnTo>
                <a:lnTo>
                  <a:pt x="211193" y="46850"/>
                </a:lnTo>
                <a:lnTo>
                  <a:pt x="214525" y="39041"/>
                </a:lnTo>
                <a:lnTo>
                  <a:pt x="218856" y="23425"/>
                </a:lnTo>
                <a:lnTo>
                  <a:pt x="224096" y="15616"/>
                </a:lnTo>
                <a:lnTo>
                  <a:pt x="230153" y="7808"/>
                </a:lnTo>
                <a:lnTo>
                  <a:pt x="236936" y="0"/>
                </a:lnTo>
                <a:lnTo>
                  <a:pt x="274259" y="0"/>
                </a:lnTo>
                <a:lnTo>
                  <a:pt x="283515" y="7808"/>
                </a:lnTo>
                <a:lnTo>
                  <a:pt x="291084" y="15616"/>
                </a:lnTo>
                <a:lnTo>
                  <a:pt x="293822" y="23425"/>
                </a:lnTo>
                <a:lnTo>
                  <a:pt x="252777" y="23425"/>
                </a:lnTo>
                <a:lnTo>
                  <a:pt x="248931" y="31233"/>
                </a:lnTo>
                <a:lnTo>
                  <a:pt x="237283" y="70275"/>
                </a:lnTo>
                <a:lnTo>
                  <a:pt x="236653" y="85891"/>
                </a:lnTo>
                <a:lnTo>
                  <a:pt x="237474" y="101508"/>
                </a:lnTo>
                <a:lnTo>
                  <a:pt x="240016" y="117125"/>
                </a:lnTo>
                <a:lnTo>
                  <a:pt x="243037" y="132741"/>
                </a:lnTo>
                <a:close/>
              </a:path>
              <a:path w="1878965" h="2147570">
                <a:moveTo>
                  <a:pt x="1867228" y="1467968"/>
                </a:moveTo>
                <a:lnTo>
                  <a:pt x="1105068" y="1280567"/>
                </a:lnTo>
                <a:lnTo>
                  <a:pt x="1100312" y="1280567"/>
                </a:lnTo>
                <a:lnTo>
                  <a:pt x="1051486" y="1233717"/>
                </a:lnTo>
                <a:lnTo>
                  <a:pt x="1022351" y="1210292"/>
                </a:lnTo>
                <a:lnTo>
                  <a:pt x="987892" y="1179059"/>
                </a:lnTo>
                <a:lnTo>
                  <a:pt x="948957" y="1140017"/>
                </a:lnTo>
                <a:lnTo>
                  <a:pt x="906392" y="1100976"/>
                </a:lnTo>
                <a:lnTo>
                  <a:pt x="861045" y="1054125"/>
                </a:lnTo>
                <a:lnTo>
                  <a:pt x="813762" y="1007275"/>
                </a:lnTo>
                <a:lnTo>
                  <a:pt x="716777" y="913575"/>
                </a:lnTo>
                <a:lnTo>
                  <a:pt x="668769" y="866725"/>
                </a:lnTo>
                <a:lnTo>
                  <a:pt x="622213" y="827684"/>
                </a:lnTo>
                <a:lnTo>
                  <a:pt x="577957" y="780834"/>
                </a:lnTo>
                <a:lnTo>
                  <a:pt x="536846" y="741792"/>
                </a:lnTo>
                <a:lnTo>
                  <a:pt x="499728" y="702750"/>
                </a:lnTo>
                <a:lnTo>
                  <a:pt x="467451" y="671517"/>
                </a:lnTo>
                <a:lnTo>
                  <a:pt x="440860" y="648092"/>
                </a:lnTo>
                <a:lnTo>
                  <a:pt x="420803" y="624667"/>
                </a:lnTo>
                <a:lnTo>
                  <a:pt x="408127" y="609050"/>
                </a:lnTo>
                <a:lnTo>
                  <a:pt x="406511" y="609050"/>
                </a:lnTo>
                <a:lnTo>
                  <a:pt x="405474" y="601242"/>
                </a:lnTo>
                <a:lnTo>
                  <a:pt x="405169" y="601242"/>
                </a:lnTo>
                <a:lnTo>
                  <a:pt x="401397" y="570008"/>
                </a:lnTo>
                <a:lnTo>
                  <a:pt x="397034" y="546583"/>
                </a:lnTo>
                <a:lnTo>
                  <a:pt x="392134" y="515350"/>
                </a:lnTo>
                <a:lnTo>
                  <a:pt x="386755" y="484117"/>
                </a:lnTo>
                <a:lnTo>
                  <a:pt x="380953" y="460692"/>
                </a:lnTo>
                <a:lnTo>
                  <a:pt x="374782" y="429458"/>
                </a:lnTo>
                <a:lnTo>
                  <a:pt x="368300" y="398225"/>
                </a:lnTo>
                <a:lnTo>
                  <a:pt x="361562" y="374800"/>
                </a:lnTo>
                <a:lnTo>
                  <a:pt x="354624" y="343566"/>
                </a:lnTo>
                <a:lnTo>
                  <a:pt x="347543" y="312333"/>
                </a:lnTo>
                <a:lnTo>
                  <a:pt x="340373" y="288908"/>
                </a:lnTo>
                <a:lnTo>
                  <a:pt x="333172" y="265483"/>
                </a:lnTo>
                <a:lnTo>
                  <a:pt x="325995" y="234250"/>
                </a:lnTo>
                <a:lnTo>
                  <a:pt x="311937" y="187400"/>
                </a:lnTo>
                <a:lnTo>
                  <a:pt x="298648" y="140550"/>
                </a:lnTo>
                <a:lnTo>
                  <a:pt x="292431" y="117125"/>
                </a:lnTo>
                <a:lnTo>
                  <a:pt x="286574" y="101508"/>
                </a:lnTo>
                <a:lnTo>
                  <a:pt x="276697" y="70275"/>
                </a:lnTo>
                <a:lnTo>
                  <a:pt x="272940" y="54658"/>
                </a:lnTo>
                <a:lnTo>
                  <a:pt x="269896" y="46850"/>
                </a:lnTo>
                <a:lnTo>
                  <a:pt x="267598" y="39041"/>
                </a:lnTo>
                <a:lnTo>
                  <a:pt x="265769" y="31233"/>
                </a:lnTo>
                <a:lnTo>
                  <a:pt x="261622" y="23425"/>
                </a:lnTo>
                <a:lnTo>
                  <a:pt x="293822" y="23425"/>
                </a:lnTo>
                <a:lnTo>
                  <a:pt x="296559" y="31233"/>
                </a:lnTo>
                <a:lnTo>
                  <a:pt x="299296" y="46850"/>
                </a:lnTo>
                <a:lnTo>
                  <a:pt x="302797" y="54658"/>
                </a:lnTo>
                <a:lnTo>
                  <a:pt x="306961" y="70275"/>
                </a:lnTo>
                <a:lnTo>
                  <a:pt x="316704" y="101508"/>
                </a:lnTo>
                <a:lnTo>
                  <a:pt x="322176" y="117125"/>
                </a:lnTo>
                <a:lnTo>
                  <a:pt x="328047" y="140550"/>
                </a:lnTo>
                <a:lnTo>
                  <a:pt x="334258" y="156166"/>
                </a:lnTo>
                <a:lnTo>
                  <a:pt x="340753" y="179591"/>
                </a:lnTo>
                <a:lnTo>
                  <a:pt x="347475" y="203016"/>
                </a:lnTo>
                <a:lnTo>
                  <a:pt x="354366" y="226441"/>
                </a:lnTo>
                <a:lnTo>
                  <a:pt x="361368" y="257675"/>
                </a:lnTo>
                <a:lnTo>
                  <a:pt x="368425" y="281100"/>
                </a:lnTo>
                <a:lnTo>
                  <a:pt x="375480" y="312333"/>
                </a:lnTo>
                <a:lnTo>
                  <a:pt x="382474" y="335758"/>
                </a:lnTo>
                <a:lnTo>
                  <a:pt x="389352" y="366992"/>
                </a:lnTo>
                <a:lnTo>
                  <a:pt x="396055" y="390417"/>
                </a:lnTo>
                <a:lnTo>
                  <a:pt x="402526" y="421650"/>
                </a:lnTo>
                <a:lnTo>
                  <a:pt x="408708" y="452883"/>
                </a:lnTo>
                <a:lnTo>
                  <a:pt x="414544" y="476308"/>
                </a:lnTo>
                <a:lnTo>
                  <a:pt x="419977" y="507542"/>
                </a:lnTo>
                <a:lnTo>
                  <a:pt x="424949" y="538775"/>
                </a:lnTo>
                <a:lnTo>
                  <a:pt x="429403" y="562200"/>
                </a:lnTo>
                <a:lnTo>
                  <a:pt x="433281" y="593433"/>
                </a:lnTo>
                <a:lnTo>
                  <a:pt x="467594" y="632475"/>
                </a:lnTo>
                <a:lnTo>
                  <a:pt x="494115" y="655900"/>
                </a:lnTo>
                <a:lnTo>
                  <a:pt x="525854" y="687133"/>
                </a:lnTo>
                <a:lnTo>
                  <a:pt x="562040" y="726175"/>
                </a:lnTo>
                <a:lnTo>
                  <a:pt x="601906" y="765217"/>
                </a:lnTo>
                <a:lnTo>
                  <a:pt x="644681" y="804259"/>
                </a:lnTo>
                <a:lnTo>
                  <a:pt x="689596" y="851109"/>
                </a:lnTo>
                <a:lnTo>
                  <a:pt x="735882" y="897959"/>
                </a:lnTo>
                <a:lnTo>
                  <a:pt x="782770" y="937000"/>
                </a:lnTo>
                <a:lnTo>
                  <a:pt x="829490" y="983850"/>
                </a:lnTo>
                <a:lnTo>
                  <a:pt x="875273" y="1030700"/>
                </a:lnTo>
                <a:lnTo>
                  <a:pt x="919350" y="1069742"/>
                </a:lnTo>
                <a:lnTo>
                  <a:pt x="960952" y="1108784"/>
                </a:lnTo>
                <a:lnTo>
                  <a:pt x="999308" y="1147826"/>
                </a:lnTo>
                <a:lnTo>
                  <a:pt x="1033651" y="1179059"/>
                </a:lnTo>
                <a:lnTo>
                  <a:pt x="1063211" y="1210292"/>
                </a:lnTo>
                <a:lnTo>
                  <a:pt x="1087217" y="1225909"/>
                </a:lnTo>
                <a:lnTo>
                  <a:pt x="1115496" y="1257142"/>
                </a:lnTo>
                <a:lnTo>
                  <a:pt x="1866070" y="1436734"/>
                </a:lnTo>
                <a:lnTo>
                  <a:pt x="1873814" y="1436734"/>
                </a:lnTo>
                <a:lnTo>
                  <a:pt x="1878601" y="1444542"/>
                </a:lnTo>
                <a:lnTo>
                  <a:pt x="1874942" y="1460159"/>
                </a:lnTo>
                <a:lnTo>
                  <a:pt x="1867228" y="1467968"/>
                </a:lnTo>
                <a:close/>
              </a:path>
              <a:path w="1878965" h="2147570">
                <a:moveTo>
                  <a:pt x="113591" y="226441"/>
                </a:moveTo>
                <a:lnTo>
                  <a:pt x="74963" y="226441"/>
                </a:lnTo>
                <a:lnTo>
                  <a:pt x="66211" y="218633"/>
                </a:lnTo>
                <a:lnTo>
                  <a:pt x="58001" y="210825"/>
                </a:lnTo>
                <a:lnTo>
                  <a:pt x="50591" y="195208"/>
                </a:lnTo>
                <a:lnTo>
                  <a:pt x="44236" y="187400"/>
                </a:lnTo>
                <a:lnTo>
                  <a:pt x="39190" y="179591"/>
                </a:lnTo>
                <a:lnTo>
                  <a:pt x="35711" y="163975"/>
                </a:lnTo>
                <a:lnTo>
                  <a:pt x="34053" y="156166"/>
                </a:lnTo>
                <a:lnTo>
                  <a:pt x="34472" y="140550"/>
                </a:lnTo>
                <a:lnTo>
                  <a:pt x="37224" y="132741"/>
                </a:lnTo>
                <a:lnTo>
                  <a:pt x="46631" y="124933"/>
                </a:lnTo>
                <a:lnTo>
                  <a:pt x="56272" y="117125"/>
                </a:lnTo>
                <a:lnTo>
                  <a:pt x="79462" y="117125"/>
                </a:lnTo>
                <a:lnTo>
                  <a:pt x="77943" y="109316"/>
                </a:lnTo>
                <a:lnTo>
                  <a:pt x="77877" y="93700"/>
                </a:lnTo>
                <a:lnTo>
                  <a:pt x="79835" y="78083"/>
                </a:lnTo>
                <a:lnTo>
                  <a:pt x="84386" y="70275"/>
                </a:lnTo>
                <a:lnTo>
                  <a:pt x="92098" y="62466"/>
                </a:lnTo>
                <a:lnTo>
                  <a:pt x="94964" y="54658"/>
                </a:lnTo>
                <a:lnTo>
                  <a:pt x="117346" y="54658"/>
                </a:lnTo>
                <a:lnTo>
                  <a:pt x="126095" y="62466"/>
                </a:lnTo>
                <a:lnTo>
                  <a:pt x="135749" y="62466"/>
                </a:lnTo>
                <a:lnTo>
                  <a:pt x="146120" y="70275"/>
                </a:lnTo>
                <a:lnTo>
                  <a:pt x="157015" y="78083"/>
                </a:lnTo>
                <a:lnTo>
                  <a:pt x="168246" y="85891"/>
                </a:lnTo>
                <a:lnTo>
                  <a:pt x="173933" y="93700"/>
                </a:lnTo>
                <a:lnTo>
                  <a:pt x="107209" y="93700"/>
                </a:lnTo>
                <a:lnTo>
                  <a:pt x="106591" y="101508"/>
                </a:lnTo>
                <a:lnTo>
                  <a:pt x="108234" y="117125"/>
                </a:lnTo>
                <a:lnTo>
                  <a:pt x="111243" y="132741"/>
                </a:lnTo>
                <a:lnTo>
                  <a:pt x="114721" y="140550"/>
                </a:lnTo>
                <a:lnTo>
                  <a:pt x="121397" y="148358"/>
                </a:lnTo>
                <a:lnTo>
                  <a:pt x="60510" y="148358"/>
                </a:lnTo>
                <a:lnTo>
                  <a:pt x="79051" y="187400"/>
                </a:lnTo>
                <a:lnTo>
                  <a:pt x="87494" y="195208"/>
                </a:lnTo>
                <a:lnTo>
                  <a:pt x="97136" y="210825"/>
                </a:lnTo>
                <a:lnTo>
                  <a:pt x="107814" y="218633"/>
                </a:lnTo>
                <a:lnTo>
                  <a:pt x="113591" y="226441"/>
                </a:lnTo>
                <a:close/>
              </a:path>
              <a:path w="1878965" h="2147570">
                <a:moveTo>
                  <a:pt x="275925" y="327950"/>
                </a:moveTo>
                <a:lnTo>
                  <a:pt x="230766" y="327950"/>
                </a:lnTo>
                <a:lnTo>
                  <a:pt x="241804" y="320141"/>
                </a:lnTo>
                <a:lnTo>
                  <a:pt x="235065" y="249866"/>
                </a:lnTo>
                <a:lnTo>
                  <a:pt x="214184" y="171783"/>
                </a:lnTo>
                <a:lnTo>
                  <a:pt x="202950" y="163975"/>
                </a:lnTo>
                <a:lnTo>
                  <a:pt x="191557" y="148358"/>
                </a:lnTo>
                <a:lnTo>
                  <a:pt x="168909" y="132741"/>
                </a:lnTo>
                <a:lnTo>
                  <a:pt x="157961" y="117125"/>
                </a:lnTo>
                <a:lnTo>
                  <a:pt x="147468" y="109316"/>
                </a:lnTo>
                <a:lnTo>
                  <a:pt x="137584" y="101508"/>
                </a:lnTo>
                <a:lnTo>
                  <a:pt x="128462" y="101508"/>
                </a:lnTo>
                <a:lnTo>
                  <a:pt x="120257" y="93700"/>
                </a:lnTo>
                <a:lnTo>
                  <a:pt x="173933" y="93700"/>
                </a:lnTo>
                <a:lnTo>
                  <a:pt x="179621" y="101508"/>
                </a:lnTo>
                <a:lnTo>
                  <a:pt x="190950" y="109316"/>
                </a:lnTo>
                <a:lnTo>
                  <a:pt x="202043" y="117125"/>
                </a:lnTo>
                <a:lnTo>
                  <a:pt x="212711" y="132741"/>
                </a:lnTo>
                <a:lnTo>
                  <a:pt x="243037" y="132741"/>
                </a:lnTo>
                <a:lnTo>
                  <a:pt x="250615" y="171783"/>
                </a:lnTo>
                <a:lnTo>
                  <a:pt x="250859" y="171783"/>
                </a:lnTo>
                <a:lnTo>
                  <a:pt x="263513" y="242058"/>
                </a:lnTo>
                <a:lnTo>
                  <a:pt x="263726" y="242058"/>
                </a:lnTo>
                <a:lnTo>
                  <a:pt x="268818" y="296716"/>
                </a:lnTo>
                <a:lnTo>
                  <a:pt x="312236" y="296716"/>
                </a:lnTo>
                <a:lnTo>
                  <a:pt x="305924" y="304525"/>
                </a:lnTo>
                <a:lnTo>
                  <a:pt x="275925" y="327950"/>
                </a:lnTo>
                <a:close/>
              </a:path>
              <a:path w="1878965" h="2147570">
                <a:moveTo>
                  <a:pt x="220979" y="320141"/>
                </a:moveTo>
                <a:lnTo>
                  <a:pt x="191556" y="320141"/>
                </a:lnTo>
                <a:lnTo>
                  <a:pt x="180946" y="265483"/>
                </a:lnTo>
                <a:lnTo>
                  <a:pt x="177592" y="257675"/>
                </a:lnTo>
                <a:lnTo>
                  <a:pt x="172713" y="257675"/>
                </a:lnTo>
                <a:lnTo>
                  <a:pt x="87037" y="156166"/>
                </a:lnTo>
                <a:lnTo>
                  <a:pt x="74580" y="148358"/>
                </a:lnTo>
                <a:lnTo>
                  <a:pt x="121397" y="148358"/>
                </a:lnTo>
                <a:lnTo>
                  <a:pt x="201503" y="242058"/>
                </a:lnTo>
                <a:lnTo>
                  <a:pt x="207134" y="257675"/>
                </a:lnTo>
                <a:lnTo>
                  <a:pt x="210734" y="273291"/>
                </a:lnTo>
                <a:lnTo>
                  <a:pt x="220979" y="320141"/>
                </a:lnTo>
                <a:close/>
              </a:path>
              <a:path w="1878965" h="2147570">
                <a:moveTo>
                  <a:pt x="234913" y="819875"/>
                </a:moveTo>
                <a:lnTo>
                  <a:pt x="192387" y="819875"/>
                </a:lnTo>
                <a:lnTo>
                  <a:pt x="186096" y="812067"/>
                </a:lnTo>
                <a:lnTo>
                  <a:pt x="179547" y="804259"/>
                </a:lnTo>
                <a:lnTo>
                  <a:pt x="172856" y="788642"/>
                </a:lnTo>
                <a:lnTo>
                  <a:pt x="166142" y="780834"/>
                </a:lnTo>
                <a:lnTo>
                  <a:pt x="159523" y="773025"/>
                </a:lnTo>
                <a:lnTo>
                  <a:pt x="153116" y="757409"/>
                </a:lnTo>
                <a:lnTo>
                  <a:pt x="147040" y="749600"/>
                </a:lnTo>
                <a:lnTo>
                  <a:pt x="141412" y="733984"/>
                </a:lnTo>
                <a:lnTo>
                  <a:pt x="128402" y="687133"/>
                </a:lnTo>
                <a:lnTo>
                  <a:pt x="124135" y="648092"/>
                </a:lnTo>
                <a:lnTo>
                  <a:pt x="123677" y="632475"/>
                </a:lnTo>
                <a:lnTo>
                  <a:pt x="124494" y="616858"/>
                </a:lnTo>
                <a:lnTo>
                  <a:pt x="126704" y="593433"/>
                </a:lnTo>
                <a:lnTo>
                  <a:pt x="96366" y="413842"/>
                </a:lnTo>
                <a:lnTo>
                  <a:pt x="72417" y="335758"/>
                </a:lnTo>
                <a:lnTo>
                  <a:pt x="63480" y="327950"/>
                </a:lnTo>
                <a:lnTo>
                  <a:pt x="53696" y="320141"/>
                </a:lnTo>
                <a:lnTo>
                  <a:pt x="43524" y="312333"/>
                </a:lnTo>
                <a:lnTo>
                  <a:pt x="33423" y="296716"/>
                </a:lnTo>
                <a:lnTo>
                  <a:pt x="23852" y="288908"/>
                </a:lnTo>
                <a:lnTo>
                  <a:pt x="15269" y="281100"/>
                </a:lnTo>
                <a:lnTo>
                  <a:pt x="8134" y="265483"/>
                </a:lnTo>
                <a:lnTo>
                  <a:pt x="2905" y="257675"/>
                </a:lnTo>
                <a:lnTo>
                  <a:pt x="40" y="242058"/>
                </a:lnTo>
                <a:lnTo>
                  <a:pt x="0" y="234250"/>
                </a:lnTo>
                <a:lnTo>
                  <a:pt x="6596" y="218633"/>
                </a:lnTo>
                <a:lnTo>
                  <a:pt x="21178" y="210825"/>
                </a:lnTo>
                <a:lnTo>
                  <a:pt x="37995" y="210825"/>
                </a:lnTo>
                <a:lnTo>
                  <a:pt x="50086" y="218633"/>
                </a:lnTo>
                <a:lnTo>
                  <a:pt x="62856" y="226441"/>
                </a:lnTo>
                <a:lnTo>
                  <a:pt x="113591" y="226441"/>
                </a:lnTo>
                <a:lnTo>
                  <a:pt x="119367" y="234250"/>
                </a:lnTo>
                <a:lnTo>
                  <a:pt x="131633" y="242058"/>
                </a:lnTo>
                <a:lnTo>
                  <a:pt x="26982" y="242058"/>
                </a:lnTo>
                <a:lnTo>
                  <a:pt x="28956" y="249866"/>
                </a:lnTo>
                <a:lnTo>
                  <a:pt x="33425" y="257675"/>
                </a:lnTo>
                <a:lnTo>
                  <a:pt x="40178" y="265483"/>
                </a:lnTo>
                <a:lnTo>
                  <a:pt x="49004" y="273291"/>
                </a:lnTo>
                <a:lnTo>
                  <a:pt x="59689" y="281100"/>
                </a:lnTo>
                <a:lnTo>
                  <a:pt x="72022" y="296716"/>
                </a:lnTo>
                <a:lnTo>
                  <a:pt x="85792" y="304525"/>
                </a:lnTo>
                <a:lnTo>
                  <a:pt x="100787" y="320141"/>
                </a:lnTo>
                <a:lnTo>
                  <a:pt x="105940" y="320141"/>
                </a:lnTo>
                <a:lnTo>
                  <a:pt x="106702" y="327950"/>
                </a:lnTo>
                <a:lnTo>
                  <a:pt x="124691" y="413842"/>
                </a:lnTo>
                <a:lnTo>
                  <a:pt x="155608" y="593433"/>
                </a:lnTo>
                <a:lnTo>
                  <a:pt x="154140" y="609050"/>
                </a:lnTo>
                <a:lnTo>
                  <a:pt x="152699" y="624667"/>
                </a:lnTo>
                <a:lnTo>
                  <a:pt x="154105" y="663708"/>
                </a:lnTo>
                <a:lnTo>
                  <a:pt x="164619" y="710558"/>
                </a:lnTo>
                <a:lnTo>
                  <a:pt x="181529" y="749600"/>
                </a:lnTo>
                <a:lnTo>
                  <a:pt x="187869" y="765217"/>
                </a:lnTo>
                <a:lnTo>
                  <a:pt x="212639" y="796450"/>
                </a:lnTo>
                <a:lnTo>
                  <a:pt x="217915" y="804259"/>
                </a:lnTo>
                <a:lnTo>
                  <a:pt x="222516" y="804259"/>
                </a:lnTo>
                <a:lnTo>
                  <a:pt x="226290" y="812067"/>
                </a:lnTo>
                <a:lnTo>
                  <a:pt x="232992" y="812067"/>
                </a:lnTo>
                <a:lnTo>
                  <a:pt x="234913" y="819875"/>
                </a:lnTo>
                <a:close/>
              </a:path>
              <a:path w="1878965" h="2147570">
                <a:moveTo>
                  <a:pt x="144449" y="257675"/>
                </a:moveTo>
                <a:lnTo>
                  <a:pt x="56497" y="257675"/>
                </a:lnTo>
                <a:lnTo>
                  <a:pt x="45557" y="249866"/>
                </a:lnTo>
                <a:lnTo>
                  <a:pt x="35885" y="242058"/>
                </a:lnTo>
                <a:lnTo>
                  <a:pt x="131633" y="242058"/>
                </a:lnTo>
                <a:lnTo>
                  <a:pt x="144449" y="257675"/>
                </a:lnTo>
                <a:close/>
              </a:path>
              <a:path w="1878965" h="2147570">
                <a:moveTo>
                  <a:pt x="151980" y="413842"/>
                </a:moveTo>
                <a:lnTo>
                  <a:pt x="131826" y="413842"/>
                </a:lnTo>
                <a:lnTo>
                  <a:pt x="127222" y="406033"/>
                </a:lnTo>
                <a:lnTo>
                  <a:pt x="128686" y="398225"/>
                </a:lnTo>
                <a:lnTo>
                  <a:pt x="148260" y="382608"/>
                </a:lnTo>
                <a:lnTo>
                  <a:pt x="117105" y="288908"/>
                </a:lnTo>
                <a:lnTo>
                  <a:pt x="105445" y="281100"/>
                </a:lnTo>
                <a:lnTo>
                  <a:pt x="68330" y="257675"/>
                </a:lnTo>
                <a:lnTo>
                  <a:pt x="146614" y="257675"/>
                </a:lnTo>
                <a:lnTo>
                  <a:pt x="148138" y="265483"/>
                </a:lnTo>
                <a:lnTo>
                  <a:pt x="148809" y="265483"/>
                </a:lnTo>
                <a:lnTo>
                  <a:pt x="153505" y="281100"/>
                </a:lnTo>
                <a:lnTo>
                  <a:pt x="153687" y="281100"/>
                </a:lnTo>
                <a:lnTo>
                  <a:pt x="169573" y="343566"/>
                </a:lnTo>
                <a:lnTo>
                  <a:pt x="203844" y="343566"/>
                </a:lnTo>
                <a:lnTo>
                  <a:pt x="200947" y="351375"/>
                </a:lnTo>
                <a:lnTo>
                  <a:pt x="198159" y="351375"/>
                </a:lnTo>
                <a:lnTo>
                  <a:pt x="196989" y="359183"/>
                </a:lnTo>
                <a:lnTo>
                  <a:pt x="200307" y="382608"/>
                </a:lnTo>
                <a:lnTo>
                  <a:pt x="203910" y="390417"/>
                </a:lnTo>
                <a:lnTo>
                  <a:pt x="208663" y="398225"/>
                </a:lnTo>
                <a:lnTo>
                  <a:pt x="175122" y="398225"/>
                </a:lnTo>
                <a:lnTo>
                  <a:pt x="151980" y="413842"/>
                </a:lnTo>
                <a:close/>
              </a:path>
              <a:path w="1878965" h="2147570">
                <a:moveTo>
                  <a:pt x="312236" y="296716"/>
                </a:moveTo>
                <a:lnTo>
                  <a:pt x="268818" y="296716"/>
                </a:lnTo>
                <a:lnTo>
                  <a:pt x="294673" y="273291"/>
                </a:lnTo>
                <a:lnTo>
                  <a:pt x="303729" y="281100"/>
                </a:lnTo>
                <a:lnTo>
                  <a:pt x="308577" y="281100"/>
                </a:lnTo>
                <a:lnTo>
                  <a:pt x="313425" y="288908"/>
                </a:lnTo>
                <a:lnTo>
                  <a:pt x="312236" y="296716"/>
                </a:lnTo>
                <a:close/>
              </a:path>
              <a:path w="1878965" h="2147570">
                <a:moveTo>
                  <a:pt x="347415" y="546583"/>
                </a:moveTo>
                <a:lnTo>
                  <a:pt x="338305" y="538775"/>
                </a:lnTo>
                <a:lnTo>
                  <a:pt x="331156" y="523158"/>
                </a:lnTo>
                <a:lnTo>
                  <a:pt x="326918" y="507542"/>
                </a:lnTo>
                <a:lnTo>
                  <a:pt x="322499" y="491925"/>
                </a:lnTo>
                <a:lnTo>
                  <a:pt x="317974" y="476308"/>
                </a:lnTo>
                <a:lnTo>
                  <a:pt x="313417" y="468500"/>
                </a:lnTo>
                <a:lnTo>
                  <a:pt x="308903" y="452883"/>
                </a:lnTo>
                <a:lnTo>
                  <a:pt x="304507" y="445075"/>
                </a:lnTo>
                <a:lnTo>
                  <a:pt x="300303" y="429458"/>
                </a:lnTo>
                <a:lnTo>
                  <a:pt x="296367" y="421650"/>
                </a:lnTo>
                <a:lnTo>
                  <a:pt x="292773" y="421650"/>
                </a:lnTo>
                <a:lnTo>
                  <a:pt x="285270" y="413842"/>
                </a:lnTo>
                <a:lnTo>
                  <a:pt x="276104" y="398225"/>
                </a:lnTo>
                <a:lnTo>
                  <a:pt x="265798" y="390417"/>
                </a:lnTo>
                <a:lnTo>
                  <a:pt x="243842" y="374800"/>
                </a:lnTo>
                <a:lnTo>
                  <a:pt x="233236" y="366992"/>
                </a:lnTo>
                <a:lnTo>
                  <a:pt x="223571" y="359183"/>
                </a:lnTo>
                <a:lnTo>
                  <a:pt x="222961" y="359183"/>
                </a:lnTo>
                <a:lnTo>
                  <a:pt x="222382" y="351375"/>
                </a:lnTo>
                <a:lnTo>
                  <a:pt x="215918" y="351375"/>
                </a:lnTo>
                <a:lnTo>
                  <a:pt x="211009" y="343566"/>
                </a:lnTo>
                <a:lnTo>
                  <a:pt x="170914" y="343566"/>
                </a:lnTo>
                <a:lnTo>
                  <a:pt x="173140" y="335758"/>
                </a:lnTo>
                <a:lnTo>
                  <a:pt x="176342" y="335758"/>
                </a:lnTo>
                <a:lnTo>
                  <a:pt x="180244" y="327950"/>
                </a:lnTo>
                <a:lnTo>
                  <a:pt x="185458" y="320141"/>
                </a:lnTo>
                <a:lnTo>
                  <a:pt x="227321" y="320141"/>
                </a:lnTo>
                <a:lnTo>
                  <a:pt x="230766" y="327950"/>
                </a:lnTo>
                <a:lnTo>
                  <a:pt x="275925" y="327950"/>
                </a:lnTo>
                <a:lnTo>
                  <a:pt x="255926" y="343566"/>
                </a:lnTo>
                <a:lnTo>
                  <a:pt x="269298" y="359183"/>
                </a:lnTo>
                <a:lnTo>
                  <a:pt x="282224" y="366992"/>
                </a:lnTo>
                <a:lnTo>
                  <a:pt x="294131" y="382608"/>
                </a:lnTo>
                <a:lnTo>
                  <a:pt x="304444" y="390417"/>
                </a:lnTo>
                <a:lnTo>
                  <a:pt x="312589" y="398225"/>
                </a:lnTo>
                <a:lnTo>
                  <a:pt x="317992" y="406033"/>
                </a:lnTo>
                <a:lnTo>
                  <a:pt x="320078" y="406033"/>
                </a:lnTo>
                <a:lnTo>
                  <a:pt x="323777" y="413842"/>
                </a:lnTo>
                <a:lnTo>
                  <a:pt x="327933" y="421650"/>
                </a:lnTo>
                <a:lnTo>
                  <a:pt x="332411" y="429458"/>
                </a:lnTo>
                <a:lnTo>
                  <a:pt x="337076" y="445075"/>
                </a:lnTo>
                <a:lnTo>
                  <a:pt x="341794" y="460692"/>
                </a:lnTo>
                <a:lnTo>
                  <a:pt x="346430" y="476308"/>
                </a:lnTo>
                <a:lnTo>
                  <a:pt x="350850" y="491925"/>
                </a:lnTo>
                <a:lnTo>
                  <a:pt x="354918" y="499733"/>
                </a:lnTo>
                <a:lnTo>
                  <a:pt x="358500" y="515350"/>
                </a:lnTo>
                <a:lnTo>
                  <a:pt x="361461" y="523158"/>
                </a:lnTo>
                <a:lnTo>
                  <a:pt x="359438" y="538775"/>
                </a:lnTo>
                <a:lnTo>
                  <a:pt x="347415" y="546583"/>
                </a:lnTo>
                <a:close/>
              </a:path>
              <a:path w="1878965" h="2147570">
                <a:moveTo>
                  <a:pt x="269367" y="726175"/>
                </a:moveTo>
                <a:lnTo>
                  <a:pt x="259671" y="726175"/>
                </a:lnTo>
                <a:lnTo>
                  <a:pt x="254610" y="718367"/>
                </a:lnTo>
                <a:lnTo>
                  <a:pt x="251720" y="718367"/>
                </a:lnTo>
                <a:lnTo>
                  <a:pt x="250040" y="710558"/>
                </a:lnTo>
                <a:lnTo>
                  <a:pt x="247252" y="702750"/>
                </a:lnTo>
                <a:lnTo>
                  <a:pt x="243605" y="694942"/>
                </a:lnTo>
                <a:lnTo>
                  <a:pt x="239350" y="687133"/>
                </a:lnTo>
                <a:lnTo>
                  <a:pt x="234735" y="671517"/>
                </a:lnTo>
                <a:lnTo>
                  <a:pt x="225423" y="632475"/>
                </a:lnTo>
                <a:lnTo>
                  <a:pt x="219364" y="585625"/>
                </a:lnTo>
                <a:lnTo>
                  <a:pt x="219215" y="577817"/>
                </a:lnTo>
                <a:lnTo>
                  <a:pt x="219486" y="562200"/>
                </a:lnTo>
                <a:lnTo>
                  <a:pt x="220099" y="554392"/>
                </a:lnTo>
                <a:lnTo>
                  <a:pt x="220979" y="538775"/>
                </a:lnTo>
                <a:lnTo>
                  <a:pt x="222048" y="523158"/>
                </a:lnTo>
                <a:lnTo>
                  <a:pt x="223229" y="507542"/>
                </a:lnTo>
                <a:lnTo>
                  <a:pt x="223914" y="499733"/>
                </a:lnTo>
                <a:lnTo>
                  <a:pt x="223502" y="484117"/>
                </a:lnTo>
                <a:lnTo>
                  <a:pt x="221373" y="476308"/>
                </a:lnTo>
                <a:lnTo>
                  <a:pt x="215119" y="460692"/>
                </a:lnTo>
                <a:lnTo>
                  <a:pt x="206635" y="452883"/>
                </a:lnTo>
                <a:lnTo>
                  <a:pt x="199970" y="445075"/>
                </a:lnTo>
                <a:lnTo>
                  <a:pt x="193140" y="429458"/>
                </a:lnTo>
                <a:lnTo>
                  <a:pt x="186492" y="421650"/>
                </a:lnTo>
                <a:lnTo>
                  <a:pt x="180371" y="406033"/>
                </a:lnTo>
                <a:lnTo>
                  <a:pt x="175122" y="398225"/>
                </a:lnTo>
                <a:lnTo>
                  <a:pt x="208663" y="398225"/>
                </a:lnTo>
                <a:lnTo>
                  <a:pt x="214534" y="413842"/>
                </a:lnTo>
                <a:lnTo>
                  <a:pt x="221491" y="421650"/>
                </a:lnTo>
                <a:lnTo>
                  <a:pt x="229503" y="437267"/>
                </a:lnTo>
                <a:lnTo>
                  <a:pt x="238537" y="445075"/>
                </a:lnTo>
                <a:lnTo>
                  <a:pt x="245265" y="460692"/>
                </a:lnTo>
                <a:lnTo>
                  <a:pt x="250258" y="468500"/>
                </a:lnTo>
                <a:lnTo>
                  <a:pt x="252278" y="476308"/>
                </a:lnTo>
                <a:lnTo>
                  <a:pt x="253066" y="484117"/>
                </a:lnTo>
                <a:lnTo>
                  <a:pt x="252864" y="499733"/>
                </a:lnTo>
                <a:lnTo>
                  <a:pt x="251912" y="515350"/>
                </a:lnTo>
                <a:lnTo>
                  <a:pt x="250451" y="530967"/>
                </a:lnTo>
                <a:lnTo>
                  <a:pt x="249543" y="546583"/>
                </a:lnTo>
                <a:lnTo>
                  <a:pt x="248781" y="554392"/>
                </a:lnTo>
                <a:lnTo>
                  <a:pt x="248299" y="570008"/>
                </a:lnTo>
                <a:lnTo>
                  <a:pt x="248233" y="577817"/>
                </a:lnTo>
                <a:lnTo>
                  <a:pt x="248717" y="593433"/>
                </a:lnTo>
                <a:lnTo>
                  <a:pt x="256280" y="640283"/>
                </a:lnTo>
                <a:lnTo>
                  <a:pt x="265999" y="671517"/>
                </a:lnTo>
                <a:lnTo>
                  <a:pt x="270508" y="687133"/>
                </a:lnTo>
                <a:lnTo>
                  <a:pt x="274248" y="694942"/>
                </a:lnTo>
                <a:lnTo>
                  <a:pt x="276817" y="702750"/>
                </a:lnTo>
                <a:lnTo>
                  <a:pt x="277812" y="702750"/>
                </a:lnTo>
                <a:lnTo>
                  <a:pt x="281410" y="710558"/>
                </a:lnTo>
                <a:lnTo>
                  <a:pt x="278544" y="718367"/>
                </a:lnTo>
                <a:lnTo>
                  <a:pt x="269367" y="726175"/>
                </a:lnTo>
                <a:close/>
              </a:path>
              <a:path w="1878965" h="2147570">
                <a:moveTo>
                  <a:pt x="1854514" y="2147293"/>
                </a:moveTo>
                <a:lnTo>
                  <a:pt x="1827275" y="2147293"/>
                </a:lnTo>
                <a:lnTo>
                  <a:pt x="1805708" y="2139485"/>
                </a:lnTo>
                <a:lnTo>
                  <a:pt x="1774534" y="2123868"/>
                </a:lnTo>
                <a:lnTo>
                  <a:pt x="1734819" y="2108251"/>
                </a:lnTo>
                <a:lnTo>
                  <a:pt x="1687628" y="2092635"/>
                </a:lnTo>
                <a:lnTo>
                  <a:pt x="1634028" y="2069210"/>
                </a:lnTo>
                <a:lnTo>
                  <a:pt x="1575084" y="2045785"/>
                </a:lnTo>
                <a:lnTo>
                  <a:pt x="1511861" y="2022360"/>
                </a:lnTo>
                <a:lnTo>
                  <a:pt x="1445425" y="1998935"/>
                </a:lnTo>
                <a:lnTo>
                  <a:pt x="1376841" y="1967701"/>
                </a:lnTo>
                <a:lnTo>
                  <a:pt x="1307176" y="1944276"/>
                </a:lnTo>
                <a:lnTo>
                  <a:pt x="1168860" y="1881810"/>
                </a:lnTo>
                <a:lnTo>
                  <a:pt x="1102341" y="1850576"/>
                </a:lnTo>
                <a:lnTo>
                  <a:pt x="1039002" y="1819343"/>
                </a:lnTo>
                <a:lnTo>
                  <a:pt x="979909" y="1795918"/>
                </a:lnTo>
                <a:lnTo>
                  <a:pt x="926127" y="1764684"/>
                </a:lnTo>
                <a:lnTo>
                  <a:pt x="878721" y="1741259"/>
                </a:lnTo>
                <a:lnTo>
                  <a:pt x="838758" y="1710026"/>
                </a:lnTo>
                <a:lnTo>
                  <a:pt x="807303" y="1686601"/>
                </a:lnTo>
                <a:lnTo>
                  <a:pt x="776875" y="1663176"/>
                </a:lnTo>
                <a:lnTo>
                  <a:pt x="744192" y="1624134"/>
                </a:lnTo>
                <a:lnTo>
                  <a:pt x="709640" y="1585093"/>
                </a:lnTo>
                <a:lnTo>
                  <a:pt x="673609" y="1546051"/>
                </a:lnTo>
                <a:lnTo>
                  <a:pt x="636485" y="1491393"/>
                </a:lnTo>
                <a:lnTo>
                  <a:pt x="598659" y="1444542"/>
                </a:lnTo>
                <a:lnTo>
                  <a:pt x="522448" y="1335226"/>
                </a:lnTo>
                <a:lnTo>
                  <a:pt x="484839" y="1280567"/>
                </a:lnTo>
                <a:lnTo>
                  <a:pt x="448080" y="1218101"/>
                </a:lnTo>
                <a:lnTo>
                  <a:pt x="412559" y="1163442"/>
                </a:lnTo>
                <a:lnTo>
                  <a:pt x="378663" y="1108784"/>
                </a:lnTo>
                <a:lnTo>
                  <a:pt x="346780" y="1061934"/>
                </a:lnTo>
                <a:lnTo>
                  <a:pt x="317300" y="1015084"/>
                </a:lnTo>
                <a:lnTo>
                  <a:pt x="290609" y="968234"/>
                </a:lnTo>
                <a:lnTo>
                  <a:pt x="267097" y="929192"/>
                </a:lnTo>
                <a:lnTo>
                  <a:pt x="247151" y="897959"/>
                </a:lnTo>
                <a:lnTo>
                  <a:pt x="231160" y="866725"/>
                </a:lnTo>
                <a:lnTo>
                  <a:pt x="219512" y="851109"/>
                </a:lnTo>
                <a:lnTo>
                  <a:pt x="212594" y="835492"/>
                </a:lnTo>
                <a:lnTo>
                  <a:pt x="208521" y="835492"/>
                </a:lnTo>
                <a:lnTo>
                  <a:pt x="203717" y="827684"/>
                </a:lnTo>
                <a:lnTo>
                  <a:pt x="198299" y="819875"/>
                </a:lnTo>
                <a:lnTo>
                  <a:pt x="236224" y="819875"/>
                </a:lnTo>
                <a:lnTo>
                  <a:pt x="239646" y="827684"/>
                </a:lnTo>
                <a:lnTo>
                  <a:pt x="248440" y="843300"/>
                </a:lnTo>
                <a:lnTo>
                  <a:pt x="280392" y="897959"/>
                </a:lnTo>
                <a:lnTo>
                  <a:pt x="302673" y="929192"/>
                </a:lnTo>
                <a:lnTo>
                  <a:pt x="328573" y="976042"/>
                </a:lnTo>
                <a:lnTo>
                  <a:pt x="357655" y="1022892"/>
                </a:lnTo>
                <a:lnTo>
                  <a:pt x="389480" y="1077550"/>
                </a:lnTo>
                <a:lnTo>
                  <a:pt x="423609" y="1132209"/>
                </a:lnTo>
                <a:lnTo>
                  <a:pt x="459606" y="1186867"/>
                </a:lnTo>
                <a:lnTo>
                  <a:pt x="497030" y="1241526"/>
                </a:lnTo>
                <a:lnTo>
                  <a:pt x="535446" y="1303992"/>
                </a:lnTo>
                <a:lnTo>
                  <a:pt x="652252" y="1467968"/>
                </a:lnTo>
                <a:lnTo>
                  <a:pt x="690247" y="1514818"/>
                </a:lnTo>
                <a:lnTo>
                  <a:pt x="727041" y="1561668"/>
                </a:lnTo>
                <a:lnTo>
                  <a:pt x="762197" y="1600709"/>
                </a:lnTo>
                <a:lnTo>
                  <a:pt x="795276" y="1639751"/>
                </a:lnTo>
                <a:lnTo>
                  <a:pt x="825841" y="1663176"/>
                </a:lnTo>
                <a:lnTo>
                  <a:pt x="856891" y="1686601"/>
                </a:lnTo>
                <a:lnTo>
                  <a:pt x="896775" y="1717834"/>
                </a:lnTo>
                <a:lnTo>
                  <a:pt x="944371" y="1741259"/>
                </a:lnTo>
                <a:lnTo>
                  <a:pt x="998559" y="1772493"/>
                </a:lnTo>
                <a:lnTo>
                  <a:pt x="1058219" y="1795918"/>
                </a:lnTo>
                <a:lnTo>
                  <a:pt x="1122230" y="1827151"/>
                </a:lnTo>
                <a:lnTo>
                  <a:pt x="1189473" y="1858385"/>
                </a:lnTo>
                <a:lnTo>
                  <a:pt x="1329173" y="1920851"/>
                </a:lnTo>
                <a:lnTo>
                  <a:pt x="1399389" y="1944276"/>
                </a:lnTo>
                <a:lnTo>
                  <a:pt x="1468355" y="1975510"/>
                </a:lnTo>
                <a:lnTo>
                  <a:pt x="1534952" y="1998935"/>
                </a:lnTo>
                <a:lnTo>
                  <a:pt x="1598059" y="2030168"/>
                </a:lnTo>
                <a:lnTo>
                  <a:pt x="1656556" y="2045785"/>
                </a:lnTo>
                <a:lnTo>
                  <a:pt x="1709322" y="2069210"/>
                </a:lnTo>
                <a:lnTo>
                  <a:pt x="1755238" y="2084826"/>
                </a:lnTo>
                <a:lnTo>
                  <a:pt x="1793182" y="2100443"/>
                </a:lnTo>
                <a:lnTo>
                  <a:pt x="1822036" y="2108251"/>
                </a:lnTo>
                <a:lnTo>
                  <a:pt x="1840678" y="2116060"/>
                </a:lnTo>
                <a:lnTo>
                  <a:pt x="1855459" y="2123868"/>
                </a:lnTo>
                <a:lnTo>
                  <a:pt x="1859362" y="2131676"/>
                </a:lnTo>
                <a:lnTo>
                  <a:pt x="1854514" y="2147293"/>
                </a:lnTo>
                <a:close/>
              </a:path>
            </a:pathLst>
          </a:custGeom>
          <a:solidFill>
            <a:srgbClr val="1B33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263906" y="3425283"/>
            <a:ext cx="2024380" cy="1129665"/>
          </a:xfrm>
          <a:custGeom>
            <a:avLst/>
            <a:gdLst/>
            <a:ahLst/>
            <a:cxnLst/>
            <a:rect l="l" t="t" r="r" b="b"/>
            <a:pathLst>
              <a:path w="2024380" h="1129664">
                <a:moveTo>
                  <a:pt x="2024093" y="1129243"/>
                </a:moveTo>
                <a:lnTo>
                  <a:pt x="330049" y="1129243"/>
                </a:lnTo>
                <a:lnTo>
                  <a:pt x="0" y="0"/>
                </a:lnTo>
                <a:lnTo>
                  <a:pt x="2024093" y="0"/>
                </a:lnTo>
                <a:lnTo>
                  <a:pt x="2024093" y="1129243"/>
                </a:lnTo>
                <a:close/>
              </a:path>
            </a:pathLst>
          </a:custGeom>
          <a:solidFill>
            <a:srgbClr val="1B33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281989" y="1594587"/>
            <a:ext cx="2042509" cy="27520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353178" y="3437790"/>
            <a:ext cx="1934845" cy="1116965"/>
          </a:xfrm>
          <a:custGeom>
            <a:avLst/>
            <a:gdLst/>
            <a:ahLst/>
            <a:cxnLst/>
            <a:rect l="l" t="t" r="r" b="b"/>
            <a:pathLst>
              <a:path w="1934844" h="1116964">
                <a:moveTo>
                  <a:pt x="153722" y="818853"/>
                </a:moveTo>
                <a:lnTo>
                  <a:pt x="145842" y="791894"/>
                </a:lnTo>
                <a:lnTo>
                  <a:pt x="1934820" y="351333"/>
                </a:lnTo>
                <a:lnTo>
                  <a:pt x="1934820" y="380215"/>
                </a:lnTo>
                <a:lnTo>
                  <a:pt x="153722" y="818853"/>
                </a:lnTo>
                <a:close/>
              </a:path>
              <a:path w="1934844" h="1116964">
                <a:moveTo>
                  <a:pt x="1244616" y="1116736"/>
                </a:moveTo>
                <a:lnTo>
                  <a:pt x="1160851" y="1116736"/>
                </a:lnTo>
                <a:lnTo>
                  <a:pt x="1934820" y="841589"/>
                </a:lnTo>
                <a:lnTo>
                  <a:pt x="1934820" y="871369"/>
                </a:lnTo>
                <a:lnTo>
                  <a:pt x="1244616" y="1116736"/>
                </a:lnTo>
                <a:close/>
              </a:path>
              <a:path w="1934844" h="1116964">
                <a:moveTo>
                  <a:pt x="193577" y="253955"/>
                </a:moveTo>
                <a:lnTo>
                  <a:pt x="109812" y="253955"/>
                </a:lnTo>
                <a:lnTo>
                  <a:pt x="824204" y="0"/>
                </a:lnTo>
                <a:lnTo>
                  <a:pt x="824204" y="29780"/>
                </a:lnTo>
                <a:lnTo>
                  <a:pt x="193577" y="253955"/>
                </a:lnTo>
                <a:close/>
              </a:path>
              <a:path w="1934844" h="1116964">
                <a:moveTo>
                  <a:pt x="7898" y="319960"/>
                </a:moveTo>
                <a:lnTo>
                  <a:pt x="0" y="292982"/>
                </a:lnTo>
                <a:lnTo>
                  <a:pt x="30924" y="282001"/>
                </a:lnTo>
                <a:lnTo>
                  <a:pt x="114689" y="282001"/>
                </a:lnTo>
                <a:lnTo>
                  <a:pt x="7898" y="319960"/>
                </a:lnTo>
                <a:close/>
              </a:path>
            </a:pathLst>
          </a:custGeom>
          <a:solidFill>
            <a:srgbClr val="F9B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8391" y="274314"/>
            <a:ext cx="1885949" cy="10591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47134" y="352758"/>
            <a:ext cx="2571749" cy="9013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532" y="158579"/>
            <a:ext cx="2847975" cy="109548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0" cstate="print"/>
          <a:srcRect l="20207" t="10603" r="75922" b="81368"/>
          <a:stretch/>
        </p:blipFill>
        <p:spPr>
          <a:xfrm>
            <a:off x="6172200" y="434283"/>
            <a:ext cx="1295400" cy="6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4431983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</a:rPr>
              <a:t>Данное мероприятие направлено на эффективную профессиональную ориентацию и мотивацию инвалидов и лиц с ОВЗ к получению профессионального образования, содействию их трудоустройства</a:t>
            </a: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Ознакомиться с перечнем компетенций, с перечнем центров компетенций «</a:t>
            </a:r>
            <a:r>
              <a:rPr lang="ru-RU" sz="2800" dirty="0" err="1">
                <a:solidFill>
                  <a:schemeClr val="tx1"/>
                </a:solidFill>
              </a:rPr>
              <a:t>Абилимпикс</a:t>
            </a:r>
            <a:r>
              <a:rPr lang="ru-RU" sz="2800" dirty="0">
                <a:solidFill>
                  <a:schemeClr val="tx1"/>
                </a:solidFill>
              </a:rPr>
              <a:t>», с перечнем ответственных лиц, а также подать заявку на участие в чемпионате можно по ссылке: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dirty="0"/>
              <a:t>                                </a:t>
            </a:r>
            <a:r>
              <a:rPr lang="ru-RU" dirty="0">
                <a:solidFill>
                  <a:srgbClr val="FF0000"/>
                </a:solidFill>
              </a:rPr>
              <a:t>https://pl9.ru/abilimpiks.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610100"/>
            <a:ext cx="1036320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46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9602629"/>
          </a:xfrm>
        </p:spPr>
        <p:txBody>
          <a:bodyPr/>
          <a:lstStyle/>
          <a:p>
            <a:pPr algn="ctr"/>
            <a:r>
              <a:rPr lang="ru-RU" sz="4000" dirty="0"/>
              <a:t>Задачи межведомственного взаимодействия</a:t>
            </a:r>
            <a:br>
              <a:rPr lang="ru-RU" sz="4000" dirty="0"/>
            </a:br>
            <a:br>
              <a:rPr lang="ru-RU" sz="4000" dirty="0"/>
            </a:br>
            <a:r>
              <a:rPr lang="ru-RU" dirty="0">
                <a:solidFill>
                  <a:schemeClr val="tx1"/>
                </a:solidFill>
              </a:rPr>
              <a:t>Комплексное решение задач профессиональной реабилитации инвалидов, повышение их конкурентоспособности и профессиональной мобильности на рынке труда</a:t>
            </a: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Создание дополнительных условий для повышения числа работающих инвалидов</a:t>
            </a: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Увеличение количества обучающихся инвалидов по договорам целевого обучения</a:t>
            </a: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Создание постоянно пополняющихся базы </a:t>
            </a:r>
            <a:r>
              <a:rPr lang="ru-RU" dirty="0" err="1">
                <a:solidFill>
                  <a:schemeClr val="tx1"/>
                </a:solidFill>
              </a:rPr>
              <a:t>стажировочных</a:t>
            </a:r>
            <a:r>
              <a:rPr lang="ru-RU" dirty="0">
                <a:solidFill>
                  <a:schemeClr val="tx1"/>
                </a:solidFill>
              </a:rPr>
              <a:t> площадок для инвалидов и лиц с ОВЗ с последующим трудоустройством на временные и постоянные рабочие места</a:t>
            </a:r>
            <a:br>
              <a:rPr lang="ru-RU" sz="4000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113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2031"/>
            <a:ext cx="14037976" cy="993775"/>
          </a:xfrm>
        </p:spPr>
        <p:txBody>
          <a:bodyPr/>
          <a:lstStyle/>
          <a:p>
            <a:r>
              <a:rPr lang="ru-RU" dirty="0"/>
              <a:t>Межведомственное взаимодействие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4815" r="35833"/>
          <a:stretch/>
        </p:blipFill>
        <p:spPr>
          <a:xfrm>
            <a:off x="609600" y="1257300"/>
            <a:ext cx="10439400" cy="8458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01400" y="2400301"/>
            <a:ext cx="533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/>
              <a:t>Основная идея:</a:t>
            </a:r>
          </a:p>
          <a:p>
            <a:r>
              <a:rPr lang="ru-RU" sz="2400" dirty="0"/>
              <a:t>Создание единой методической базы и технологии осуществления инклюзивного профессионального образования в Красноярском крае </a:t>
            </a:r>
          </a:p>
          <a:p>
            <a:endParaRPr lang="ru-RU" sz="2400" dirty="0"/>
          </a:p>
          <a:p>
            <a:r>
              <a:rPr lang="ru-RU" sz="2400" b="1" u="sng" dirty="0"/>
              <a:t>Задачи: </a:t>
            </a:r>
          </a:p>
          <a:p>
            <a:r>
              <a:rPr lang="ru-RU" sz="2400" dirty="0"/>
              <a:t>Привлечение внимания работодателей к вопросу трудоустройства инвалидов</a:t>
            </a:r>
          </a:p>
          <a:p>
            <a:r>
              <a:rPr lang="ru-RU" sz="2400" dirty="0"/>
              <a:t>Увеличение доли занятых инвалидов трудоспособного возраста в Красноярском крае</a:t>
            </a:r>
          </a:p>
        </p:txBody>
      </p:sp>
    </p:spTree>
    <p:extLst>
      <p:ext uri="{BB962C8B-B14F-4D97-AF65-F5344CB8AC3E}">
        <p14:creationId xmlns:p14="http://schemas.microsoft.com/office/powerpoint/2010/main" val="2743125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75" y="495301"/>
            <a:ext cx="17472650" cy="903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094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9585" cy="102909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9585" cy="102909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9356408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!!!Перечень основных документов при подаче заявления на поступление: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sz="2400" u="sng" dirty="0">
                <a:solidFill>
                  <a:schemeClr val="tx1"/>
                </a:solidFill>
              </a:rPr>
              <a:t>Граждане Российской Федерации: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- оригинал и ксерокопия документов, удостоверяющих личность, гражданство;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- оригинал и/или ксерокопия документа об образовании и (или) документа об образовании и о квалификации (обложку НЕ брать);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- СНИЛС;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- 4 фотографии (при сдаче оригинала).</a:t>
            </a:r>
            <a:br>
              <a:rPr lang="ru-RU" sz="2400" dirty="0">
                <a:solidFill>
                  <a:schemeClr val="tx1"/>
                </a:solidFill>
              </a:rPr>
            </a:br>
            <a:br>
              <a:rPr lang="ru-RU" sz="2400" u="sng" dirty="0">
                <a:solidFill>
                  <a:schemeClr val="tx1"/>
                </a:solidFill>
              </a:rPr>
            </a:br>
            <a:r>
              <a:rPr lang="ru-RU" sz="2400" u="sng" dirty="0">
                <a:solidFill>
                  <a:schemeClr val="tx1"/>
                </a:solidFill>
              </a:rPr>
              <a:t>Сопутствующие документы (лишнее НЕ брать):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медицинская справка (Ф-086у), </a:t>
            </a:r>
            <a:r>
              <a:rPr lang="ru-RU" sz="2400" dirty="0" err="1">
                <a:solidFill>
                  <a:schemeClr val="tx1"/>
                </a:solidFill>
              </a:rPr>
              <a:t>мед.полис</a:t>
            </a:r>
            <a:r>
              <a:rPr lang="ru-RU" sz="2400" dirty="0">
                <a:solidFill>
                  <a:schemeClr val="tx1"/>
                </a:solidFill>
              </a:rPr>
              <a:t>, прививки;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 свидетельство о рождении (ксерокопия для н/л);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- справка о составе семьи (выписка из домовой книги) - по возможности;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- характеристика с предыдущего места учебы - по возможности;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 фото 3*4 – 6 шт. (для водителей – 8 шт.) подписывать;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 свидетельство ИНН (ксерокопия);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- приписное удостоверение с 2009 г.р.(военный билет – для юношей).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*справка от нарколога, справка от психиатра (для </a:t>
            </a:r>
            <a:r>
              <a:rPr lang="ru-RU" sz="2400" dirty="0" err="1">
                <a:solidFill>
                  <a:schemeClr val="tx1"/>
                </a:solidFill>
              </a:rPr>
              <a:t>Мра</a:t>
            </a:r>
            <a:r>
              <a:rPr lang="ru-RU" sz="2400" dirty="0">
                <a:solidFill>
                  <a:schemeClr val="tx1"/>
                </a:solidFill>
              </a:rPr>
              <a:t>)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     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723900"/>
            <a:ext cx="2133249" cy="17909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8487" y="7207318"/>
            <a:ext cx="34290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892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2462213"/>
          </a:xfrm>
        </p:spPr>
        <p:txBody>
          <a:bodyPr/>
          <a:lstStyle/>
          <a:p>
            <a:r>
              <a:rPr lang="ru-RU" dirty="0"/>
              <a:t>Прием детей из числа инвалидов, лиц с ОВЗ и детей – сирот (оставшихся без попечения родителей)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1250" t="24075" r="16251" b="18148"/>
          <a:stretch/>
        </p:blipFill>
        <p:spPr>
          <a:xfrm>
            <a:off x="2125011" y="1834484"/>
            <a:ext cx="13466291" cy="757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210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2092881"/>
          </a:xfrm>
        </p:spPr>
        <p:txBody>
          <a:bodyPr/>
          <a:lstStyle/>
          <a:p>
            <a:r>
              <a:rPr lang="ru-RU" dirty="0"/>
              <a:t>                       </a:t>
            </a:r>
            <a:r>
              <a:rPr lang="ru-RU" sz="3600" b="0" dirty="0">
                <a:solidFill>
                  <a:srgbClr val="FF0000"/>
                </a:solidFill>
              </a:rPr>
              <a:t>Льготы и квоты при поступлении</a:t>
            </a:r>
            <a:br>
              <a:rPr lang="ru-RU" sz="3600" b="0" dirty="0">
                <a:solidFill>
                  <a:srgbClr val="FF0000"/>
                </a:solidFill>
              </a:rPr>
            </a:br>
            <a:br>
              <a:rPr lang="ru-RU" sz="3600" b="0" dirty="0">
                <a:solidFill>
                  <a:srgbClr val="FF0000"/>
                </a:solidFill>
              </a:rPr>
            </a:b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598368"/>
            <a:ext cx="14859000" cy="788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317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-2939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8" y="0"/>
                </a:lnTo>
                <a:lnTo>
                  <a:pt x="18287998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F9F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8584" y="485678"/>
            <a:ext cx="826769" cy="0"/>
          </a:xfrm>
          <a:custGeom>
            <a:avLst/>
            <a:gdLst/>
            <a:ahLst/>
            <a:cxnLst/>
            <a:rect l="l" t="t" r="r" b="b"/>
            <a:pathLst>
              <a:path w="826769">
                <a:moveTo>
                  <a:pt x="0" y="0"/>
                </a:moveTo>
                <a:lnTo>
                  <a:pt x="826311" y="0"/>
                </a:lnTo>
              </a:path>
            </a:pathLst>
          </a:custGeom>
          <a:ln w="35496">
            <a:solidFill>
              <a:srgbClr val="12C7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5622" y="502791"/>
            <a:ext cx="0" cy="788670"/>
          </a:xfrm>
          <a:custGeom>
            <a:avLst/>
            <a:gdLst/>
            <a:ahLst/>
            <a:cxnLst/>
            <a:rect l="l" t="t" r="r" b="b"/>
            <a:pathLst>
              <a:path h="788669">
                <a:moveTo>
                  <a:pt x="0" y="0"/>
                </a:moveTo>
                <a:lnTo>
                  <a:pt x="0" y="788470"/>
                </a:lnTo>
              </a:path>
            </a:pathLst>
          </a:custGeom>
          <a:ln w="35344">
            <a:solidFill>
              <a:srgbClr val="12C7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8200" y="208408"/>
            <a:ext cx="0" cy="789940"/>
          </a:xfrm>
          <a:custGeom>
            <a:avLst/>
            <a:gdLst/>
            <a:ahLst/>
            <a:cxnLst/>
            <a:rect l="l" t="t" r="r" b="b"/>
            <a:pathLst>
              <a:path h="789939">
                <a:moveTo>
                  <a:pt x="0" y="0"/>
                </a:moveTo>
                <a:lnTo>
                  <a:pt x="0" y="789737"/>
                </a:lnTo>
              </a:path>
            </a:pathLst>
          </a:custGeom>
          <a:ln w="35344">
            <a:solidFill>
              <a:srgbClr val="12C7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3400" y="876300"/>
            <a:ext cx="826769" cy="0"/>
          </a:xfrm>
          <a:custGeom>
            <a:avLst/>
            <a:gdLst/>
            <a:ahLst/>
            <a:cxnLst/>
            <a:rect l="l" t="t" r="r" b="b"/>
            <a:pathLst>
              <a:path w="826770">
                <a:moveTo>
                  <a:pt x="0" y="0"/>
                </a:moveTo>
                <a:lnTo>
                  <a:pt x="826311" y="0"/>
                </a:lnTo>
              </a:path>
            </a:pathLst>
          </a:custGeom>
          <a:ln w="35496">
            <a:solidFill>
              <a:srgbClr val="12C7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125011" y="603378"/>
            <a:ext cx="14037976" cy="15113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22930" marR="5080" indent="1019810">
              <a:lnSpc>
                <a:spcPct val="115199"/>
              </a:lnSpc>
            </a:pPr>
            <a:r>
              <a:rPr lang="ru-RU" sz="4400" spc="-260" dirty="0">
                <a:latin typeface="Arial Black" panose="020B0A04020102020204" pitchFamily="34" charset="0"/>
              </a:rPr>
              <a:t>Инклюзивный центр РУМЦ СПО</a:t>
            </a:r>
            <a:br>
              <a:rPr lang="ru-RU" sz="4400" spc="-260" dirty="0">
                <a:latin typeface="Arial Black" panose="020B0A04020102020204" pitchFamily="34" charset="0"/>
              </a:rPr>
            </a:br>
            <a:endParaRPr sz="4400" spc="-260" dirty="0">
              <a:latin typeface="Arial Black" panose="020B0A040201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622" y="1874648"/>
            <a:ext cx="7523978" cy="753605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1874648"/>
            <a:ext cx="7543800" cy="753605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1354217"/>
          </a:xfrm>
        </p:spPr>
        <p:txBody>
          <a:bodyPr/>
          <a:lstStyle/>
          <a:p>
            <a:r>
              <a:rPr lang="ru-RU" sz="4400" dirty="0"/>
              <a:t>Зал переговоров БПОО</a:t>
            </a:r>
            <a:br>
              <a:rPr lang="ru-RU" sz="4400" dirty="0"/>
            </a:b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714500"/>
            <a:ext cx="6553200" cy="7315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8" y="1748246"/>
            <a:ext cx="6477001" cy="728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80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1231106"/>
          </a:xfrm>
        </p:spPr>
        <p:txBody>
          <a:bodyPr/>
          <a:lstStyle/>
          <a:p>
            <a:r>
              <a:rPr lang="ru-RU" sz="4000" dirty="0"/>
              <a:t>Инклюзивный центр</a:t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714500"/>
            <a:ext cx="7162800" cy="7391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0" y="2247900"/>
            <a:ext cx="74676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462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7999" cy="101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67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1107996"/>
          </a:xfrm>
        </p:spPr>
        <p:txBody>
          <a:bodyPr/>
          <a:lstStyle/>
          <a:p>
            <a:r>
              <a:rPr lang="ru-RU" sz="4000" dirty="0"/>
              <a:t>Учебная кухня-ресторан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943100"/>
            <a:ext cx="5257800" cy="5562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952500"/>
            <a:ext cx="7772400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63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00600" cy="2476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799" y="603378"/>
            <a:ext cx="8238187" cy="615553"/>
          </a:xfrm>
        </p:spPr>
        <p:txBody>
          <a:bodyPr/>
          <a:lstStyle/>
          <a:p>
            <a:r>
              <a:rPr lang="ru-RU" sz="4000" dirty="0"/>
              <a:t>«Поварское дело»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3162300"/>
            <a:ext cx="4669941" cy="4495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799" y="3238500"/>
            <a:ext cx="662940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21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6199" y="603378"/>
            <a:ext cx="8466787" cy="677108"/>
          </a:xfrm>
        </p:spPr>
        <p:txBody>
          <a:bodyPr/>
          <a:lstStyle/>
          <a:p>
            <a:r>
              <a:rPr lang="ru-RU" sz="4400" dirty="0"/>
              <a:t>«Учебная мастерская»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23356"/>
            <a:ext cx="3733800" cy="20531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162300"/>
            <a:ext cx="4038600" cy="5715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247900"/>
            <a:ext cx="4892418" cy="3886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63400" y="4914900"/>
            <a:ext cx="5105399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6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3600" y="571500"/>
            <a:ext cx="8305800" cy="615553"/>
          </a:xfrm>
        </p:spPr>
        <p:txBody>
          <a:bodyPr/>
          <a:lstStyle/>
          <a:p>
            <a:r>
              <a:rPr lang="ru-RU" sz="4000" dirty="0"/>
              <a:t>«Учебная мастерская»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4300"/>
            <a:ext cx="3962400" cy="1981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933700"/>
            <a:ext cx="3886200" cy="4267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602" y="2096589"/>
            <a:ext cx="5328247" cy="4724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1000" y="4152900"/>
            <a:ext cx="5334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857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599" y="603378"/>
            <a:ext cx="9838387" cy="1354217"/>
          </a:xfrm>
        </p:spPr>
        <p:txBody>
          <a:bodyPr/>
          <a:lstStyle/>
          <a:p>
            <a:r>
              <a:rPr lang="ru-RU" sz="4400" dirty="0"/>
              <a:t>«</a:t>
            </a:r>
            <a:r>
              <a:rPr lang="en-US" sz="4400" dirty="0"/>
              <a:t>IT-</a:t>
            </a:r>
            <a:r>
              <a:rPr lang="ru-RU" sz="4400" dirty="0"/>
              <a:t>Технологии»</a:t>
            </a:r>
            <a:br>
              <a:rPr lang="ru-RU" sz="4400" dirty="0"/>
            </a:b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23900"/>
            <a:ext cx="5181600" cy="5105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514" y="2324100"/>
            <a:ext cx="5315902" cy="43800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4302" y="5295900"/>
            <a:ext cx="6037898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419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620322" y="655223"/>
            <a:ext cx="4312491" cy="4844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4521" y="4962901"/>
            <a:ext cx="9909810" cy="5365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200525">
              <a:lnSpc>
                <a:spcPct val="116199"/>
              </a:lnSpc>
            </a:pP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96800" y="8801100"/>
            <a:ext cx="4836160" cy="321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300" spc="-155" dirty="0">
                <a:solidFill>
                  <a:srgbClr val="1B334D"/>
                </a:solidFill>
                <a:latin typeface="Lucida Sans Unicode"/>
                <a:cs typeface="Lucida Sans Unicode"/>
              </a:rPr>
              <a:t>г</a:t>
            </a:r>
            <a:r>
              <a:rPr sz="2300" spc="-110" dirty="0">
                <a:solidFill>
                  <a:srgbClr val="1B334D"/>
                </a:solidFill>
                <a:latin typeface="Lucida Sans Unicode"/>
                <a:cs typeface="Lucida Sans Unicode"/>
              </a:rPr>
              <a:t>.</a:t>
            </a:r>
            <a:r>
              <a:rPr sz="2300" spc="-125" dirty="0">
                <a:solidFill>
                  <a:srgbClr val="1B334D"/>
                </a:solidFill>
                <a:latin typeface="Lucida Sans Unicode"/>
                <a:cs typeface="Lucida Sans Unicode"/>
              </a:rPr>
              <a:t> </a:t>
            </a:r>
            <a:r>
              <a:rPr sz="2300" spc="45" dirty="0">
                <a:solidFill>
                  <a:srgbClr val="1B334D"/>
                </a:solidFill>
                <a:latin typeface="Lucida Sans Unicode"/>
                <a:cs typeface="Lucida Sans Unicode"/>
              </a:rPr>
              <a:t>К</a:t>
            </a:r>
            <a:r>
              <a:rPr sz="2300" spc="-35" dirty="0">
                <a:solidFill>
                  <a:srgbClr val="1B334D"/>
                </a:solidFill>
                <a:latin typeface="Lucida Sans Unicode"/>
                <a:cs typeface="Lucida Sans Unicode"/>
              </a:rPr>
              <a:t>р</a:t>
            </a:r>
            <a:r>
              <a:rPr sz="2300" spc="5" dirty="0">
                <a:solidFill>
                  <a:srgbClr val="1B334D"/>
                </a:solidFill>
                <a:latin typeface="Lucida Sans Unicode"/>
                <a:cs typeface="Lucida Sans Unicode"/>
              </a:rPr>
              <a:t>а</a:t>
            </a:r>
            <a:r>
              <a:rPr sz="2300" spc="-80" dirty="0">
                <a:solidFill>
                  <a:srgbClr val="1B334D"/>
                </a:solidFill>
                <a:latin typeface="Lucida Sans Unicode"/>
                <a:cs typeface="Lucida Sans Unicode"/>
              </a:rPr>
              <a:t>с</a:t>
            </a:r>
            <a:r>
              <a:rPr sz="2300" spc="20" dirty="0">
                <a:solidFill>
                  <a:srgbClr val="1B334D"/>
                </a:solidFill>
                <a:latin typeface="Lucida Sans Unicode"/>
                <a:cs typeface="Lucida Sans Unicode"/>
              </a:rPr>
              <a:t>н</a:t>
            </a:r>
            <a:r>
              <a:rPr sz="2300" spc="-20" dirty="0">
                <a:solidFill>
                  <a:srgbClr val="1B334D"/>
                </a:solidFill>
                <a:latin typeface="Lucida Sans Unicode"/>
                <a:cs typeface="Lucida Sans Unicode"/>
              </a:rPr>
              <a:t>о</a:t>
            </a:r>
            <a:r>
              <a:rPr sz="2300" spc="110" dirty="0">
                <a:solidFill>
                  <a:srgbClr val="1B334D"/>
                </a:solidFill>
                <a:latin typeface="Lucida Sans Unicode"/>
                <a:cs typeface="Lucida Sans Unicode"/>
              </a:rPr>
              <a:t>я</a:t>
            </a:r>
            <a:r>
              <a:rPr sz="2300" spc="-35" dirty="0">
                <a:solidFill>
                  <a:srgbClr val="1B334D"/>
                </a:solidFill>
                <a:latin typeface="Lucida Sans Unicode"/>
                <a:cs typeface="Lucida Sans Unicode"/>
              </a:rPr>
              <a:t>р</a:t>
            </a:r>
            <a:r>
              <a:rPr sz="2300" spc="-80" dirty="0">
                <a:solidFill>
                  <a:srgbClr val="1B334D"/>
                </a:solidFill>
                <a:latin typeface="Lucida Sans Unicode"/>
                <a:cs typeface="Lucida Sans Unicode"/>
              </a:rPr>
              <a:t>с</a:t>
            </a:r>
            <a:r>
              <a:rPr sz="2300" spc="-45" dirty="0">
                <a:solidFill>
                  <a:srgbClr val="1B334D"/>
                </a:solidFill>
                <a:latin typeface="Lucida Sans Unicode"/>
                <a:cs typeface="Lucida Sans Unicode"/>
              </a:rPr>
              <a:t>к</a:t>
            </a:r>
            <a:r>
              <a:rPr sz="2300" spc="-160" dirty="0">
                <a:solidFill>
                  <a:srgbClr val="1B334D"/>
                </a:solidFill>
                <a:latin typeface="Lucida Sans Unicode"/>
                <a:cs typeface="Lucida Sans Unicode"/>
              </a:rPr>
              <a:t>,</a:t>
            </a:r>
            <a:r>
              <a:rPr sz="2300" spc="-125" dirty="0">
                <a:solidFill>
                  <a:srgbClr val="1B334D"/>
                </a:solidFill>
                <a:latin typeface="Lucida Sans Unicode"/>
                <a:cs typeface="Lucida Sans Unicode"/>
              </a:rPr>
              <a:t> </a:t>
            </a:r>
            <a:r>
              <a:rPr sz="2300" spc="-55" dirty="0">
                <a:solidFill>
                  <a:srgbClr val="1B334D"/>
                </a:solidFill>
                <a:latin typeface="Lucida Sans Unicode"/>
                <a:cs typeface="Lucida Sans Unicode"/>
              </a:rPr>
              <a:t>у</a:t>
            </a:r>
            <a:r>
              <a:rPr sz="2300" spc="-35" dirty="0">
                <a:solidFill>
                  <a:srgbClr val="1B334D"/>
                </a:solidFill>
                <a:latin typeface="Lucida Sans Unicode"/>
                <a:cs typeface="Lucida Sans Unicode"/>
              </a:rPr>
              <a:t>л</a:t>
            </a:r>
            <a:r>
              <a:rPr sz="2300" spc="-110" dirty="0">
                <a:solidFill>
                  <a:srgbClr val="1B334D"/>
                </a:solidFill>
                <a:latin typeface="Lucida Sans Unicode"/>
                <a:cs typeface="Lucida Sans Unicode"/>
              </a:rPr>
              <a:t>.</a:t>
            </a:r>
            <a:r>
              <a:rPr sz="2300" spc="-125" dirty="0">
                <a:solidFill>
                  <a:srgbClr val="1B334D"/>
                </a:solidFill>
                <a:latin typeface="Lucida Sans Unicode"/>
                <a:cs typeface="Lucida Sans Unicode"/>
              </a:rPr>
              <a:t> </a:t>
            </a:r>
            <a:r>
              <a:rPr sz="2300" spc="45" dirty="0">
                <a:solidFill>
                  <a:srgbClr val="1B334D"/>
                </a:solidFill>
                <a:latin typeface="Lucida Sans Unicode"/>
                <a:cs typeface="Lucida Sans Unicode"/>
              </a:rPr>
              <a:t>К</a:t>
            </a:r>
            <a:r>
              <a:rPr sz="2300" spc="-55" dirty="0">
                <a:solidFill>
                  <a:srgbClr val="1B334D"/>
                </a:solidFill>
                <a:latin typeface="Lucida Sans Unicode"/>
                <a:cs typeface="Lucida Sans Unicode"/>
              </a:rPr>
              <a:t>у</a:t>
            </a:r>
            <a:r>
              <a:rPr sz="2300" spc="-35" dirty="0">
                <a:solidFill>
                  <a:srgbClr val="1B334D"/>
                </a:solidFill>
                <a:latin typeface="Lucida Sans Unicode"/>
                <a:cs typeface="Lucida Sans Unicode"/>
              </a:rPr>
              <a:t>р</a:t>
            </a:r>
            <a:r>
              <a:rPr sz="2300" spc="195" dirty="0">
                <a:solidFill>
                  <a:srgbClr val="1B334D"/>
                </a:solidFill>
                <a:latin typeface="Lucida Sans Unicode"/>
                <a:cs typeface="Lucida Sans Unicode"/>
              </a:rPr>
              <a:t>ч</a:t>
            </a:r>
            <a:r>
              <a:rPr sz="2300" spc="5" dirty="0">
                <a:solidFill>
                  <a:srgbClr val="1B334D"/>
                </a:solidFill>
                <a:latin typeface="Lucida Sans Unicode"/>
                <a:cs typeface="Lucida Sans Unicode"/>
              </a:rPr>
              <a:t>а</a:t>
            </a:r>
            <a:r>
              <a:rPr sz="2300" spc="-65" dirty="0">
                <a:solidFill>
                  <a:srgbClr val="1B334D"/>
                </a:solidFill>
                <a:latin typeface="Lucida Sans Unicode"/>
                <a:cs typeface="Lucida Sans Unicode"/>
              </a:rPr>
              <a:t>т</a:t>
            </a:r>
            <a:r>
              <a:rPr sz="2300" spc="-20" dirty="0">
                <a:solidFill>
                  <a:srgbClr val="1B334D"/>
                </a:solidFill>
                <a:latin typeface="Lucida Sans Unicode"/>
                <a:cs typeface="Lucida Sans Unicode"/>
              </a:rPr>
              <a:t>о</a:t>
            </a:r>
            <a:r>
              <a:rPr sz="2300" spc="100" dirty="0">
                <a:solidFill>
                  <a:srgbClr val="1B334D"/>
                </a:solidFill>
                <a:latin typeface="Lucida Sans Unicode"/>
                <a:cs typeface="Lucida Sans Unicode"/>
              </a:rPr>
              <a:t>в</a:t>
            </a:r>
            <a:r>
              <a:rPr sz="2300" spc="5" dirty="0">
                <a:solidFill>
                  <a:srgbClr val="1B334D"/>
                </a:solidFill>
                <a:latin typeface="Lucida Sans Unicode"/>
                <a:cs typeface="Lucida Sans Unicode"/>
              </a:rPr>
              <a:t>а</a:t>
            </a:r>
            <a:r>
              <a:rPr sz="2300" spc="-160" dirty="0">
                <a:solidFill>
                  <a:srgbClr val="1B334D"/>
                </a:solidFill>
                <a:latin typeface="Lucida Sans Unicode"/>
                <a:cs typeface="Lucida Sans Unicode"/>
              </a:rPr>
              <a:t>,</a:t>
            </a:r>
            <a:r>
              <a:rPr sz="2300" spc="-125" dirty="0">
                <a:solidFill>
                  <a:srgbClr val="1B334D"/>
                </a:solidFill>
                <a:latin typeface="Lucida Sans Unicode"/>
                <a:cs typeface="Lucida Sans Unicode"/>
              </a:rPr>
              <a:t> </a:t>
            </a:r>
            <a:r>
              <a:rPr sz="2300" spc="-225" dirty="0">
                <a:solidFill>
                  <a:srgbClr val="1B334D"/>
                </a:solidFill>
                <a:latin typeface="Lucida Sans Unicode"/>
                <a:cs typeface="Lucida Sans Unicode"/>
              </a:rPr>
              <a:t>д</a:t>
            </a:r>
            <a:r>
              <a:rPr sz="2300" spc="-114" dirty="0">
                <a:solidFill>
                  <a:srgbClr val="1B334D"/>
                </a:solidFill>
                <a:latin typeface="Lucida Sans Unicode"/>
                <a:cs typeface="Lucida Sans Unicode"/>
              </a:rPr>
              <a:t>.</a:t>
            </a:r>
            <a:r>
              <a:rPr sz="2300" spc="-140" dirty="0">
                <a:solidFill>
                  <a:srgbClr val="1B334D"/>
                </a:solidFill>
                <a:latin typeface="Lucida Sans Unicode"/>
                <a:cs typeface="Lucida Sans Unicode"/>
              </a:rPr>
              <a:t>1</a:t>
            </a:r>
            <a:r>
              <a:rPr sz="2300" spc="-135" dirty="0">
                <a:solidFill>
                  <a:srgbClr val="1B334D"/>
                </a:solidFill>
                <a:latin typeface="Lucida Sans Unicode"/>
                <a:cs typeface="Lucida Sans Unicode"/>
              </a:rPr>
              <a:t>5</a:t>
            </a:r>
            <a:endParaRPr sz="2300" dirty="0">
              <a:latin typeface="Lucida Sans Unicode"/>
              <a:cs typeface="Lucida Sans Unicode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334736"/>
            <a:ext cx="3581400" cy="19893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9800" y="571500"/>
            <a:ext cx="3682171" cy="1524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72000" y="4597197"/>
            <a:ext cx="9982200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500" b="1" dirty="0">
              <a:solidFill>
                <a:srgbClr val="27CED7">
                  <a:lumMod val="50000"/>
                </a:srgbClr>
              </a:solidFill>
              <a:latin typeface="Times New Roman" pitchFamily="18" charset="0"/>
              <a:ea typeface="TimesNewRomanPSMT"/>
              <a:cs typeface="TimesNewRomanPSMT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500" b="1" dirty="0">
              <a:solidFill>
                <a:srgbClr val="27CED7">
                  <a:lumMod val="50000"/>
                </a:srgbClr>
              </a:solidFill>
              <a:latin typeface="Times New Roman" pitchFamily="18" charset="0"/>
              <a:ea typeface="TimesNewRomanPSMT"/>
              <a:cs typeface="TimesNewRomanPSMT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500" b="1" dirty="0">
              <a:solidFill>
                <a:srgbClr val="27CED7">
                  <a:lumMod val="50000"/>
                </a:srgbClr>
              </a:solidFill>
              <a:latin typeface="Times New Roman" pitchFamily="18" charset="0"/>
              <a:ea typeface="TimesNewRomanPSMT"/>
              <a:cs typeface="TimesNewRomanPSMT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500" b="1" dirty="0">
              <a:solidFill>
                <a:srgbClr val="27CED7">
                  <a:lumMod val="50000"/>
                </a:srgbClr>
              </a:solidFill>
              <a:latin typeface="Times New Roman" pitchFamily="18" charset="0"/>
              <a:ea typeface="TimesNewRomanPSMT"/>
              <a:cs typeface="TimesNewRomanPSMT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500" b="1" dirty="0">
                <a:solidFill>
                  <a:srgbClr val="27CED7">
                    <a:lumMod val="50000"/>
                  </a:srgbClr>
                </a:solidFill>
                <a:latin typeface="Times New Roman" pitchFamily="18" charset="0"/>
                <a:ea typeface="TimesNewRomanPSMT"/>
                <a:cs typeface="TimesNewRomanPSMT"/>
              </a:rPr>
              <a:t>Винцукевич Рамиля Исламгалеевна, 89233606001</a:t>
            </a:r>
            <a:endParaRPr lang="ru-RU" sz="15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" dirty="0">
                <a:solidFill>
                  <a:prstClr val="black"/>
                </a:solidFill>
                <a:latin typeface="Arial" panose="020B0604020202020204" pitchFamily="34" charset="0"/>
              </a:rPr>
              <a:t>Методист БЦИПО 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</a:rPr>
              <a:t>E-mail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: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500" b="1" dirty="0">
                <a:solidFill>
                  <a:prstClr val="black"/>
                </a:solidFill>
                <a:latin typeface="Arial" panose="020B0604020202020204" pitchFamily="34" charset="0"/>
                <a:hlinkClick r:id="rId6"/>
              </a:rPr>
              <a:t>rvinczukevich@bk.ru</a:t>
            </a:r>
            <a:endParaRPr lang="ru-RU" sz="2500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500" b="1" dirty="0">
                <a:solidFill>
                  <a:prstClr val="black"/>
                </a:solidFill>
                <a:latin typeface="Arial" panose="020B0604020202020204" pitchFamily="34" charset="0"/>
              </a:rPr>
              <a:t>http://www.kkotip.ru/ </a:t>
            </a:r>
            <a:r>
              <a:rPr lang="en-US" sz="2500" b="1" dirty="0">
                <a:solidFill>
                  <a:prstClr val="black"/>
                </a:solidFill>
                <a:latin typeface="Arial" panose="020B0604020202020204" pitchFamily="34" charset="0"/>
                <a:hlinkClick r:id="rId7"/>
              </a:rPr>
              <a:t>college@kkotip.ru</a:t>
            </a:r>
            <a:endParaRPr lang="ru-RU" sz="2500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500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5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500" b="1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4665" y="3045418"/>
            <a:ext cx="1438781" cy="14387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7750" y="5258982"/>
            <a:ext cx="1383912" cy="13839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9894" y="765298"/>
            <a:ext cx="3374905" cy="36924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632842" y="1972507"/>
            <a:ext cx="742886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endParaRPr sz="3600" dirty="0">
              <a:latin typeface="Arial Black"/>
              <a:cs typeface="Arial Black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53000" y="765298"/>
            <a:ext cx="9372600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222222"/>
                </a:solidFill>
                <a:latin typeface="Montserrat"/>
              </a:rPr>
              <a:t> </a:t>
            </a:r>
            <a:r>
              <a:rPr lang="ru-RU" sz="3600" dirty="0">
                <a:solidFill>
                  <a:srgbClr val="FF0000"/>
                </a:solidFill>
                <a:latin typeface="Montserrat"/>
              </a:rPr>
              <a:t>День открытых дверей «Время возможностей» - 2025</a:t>
            </a:r>
          </a:p>
          <a:p>
            <a:pPr algn="ctr"/>
            <a:r>
              <a:rPr lang="ru-RU" sz="3600" dirty="0">
                <a:solidFill>
                  <a:srgbClr val="222222"/>
                </a:solidFill>
                <a:latin typeface="Montserrat"/>
              </a:rPr>
              <a:t>Ежегодно актуализируется график проведения Дней открытых дверей среди СПО Красноярска и Красноярского края в этом году 50 образовательной организации примут участие в данном мероприятии. С графиком проведения Дней открытых дверей можно ознакомиться на сайте БПОО</a:t>
            </a:r>
          </a:p>
          <a:p>
            <a:pPr algn="ctr"/>
            <a:r>
              <a:rPr lang="en-US" sz="3600" dirty="0">
                <a:hlinkClick r:id="rId4"/>
              </a:rPr>
              <a:t>https://pl9.ru/bpoo/proforientacziyabpoo2/informacziya-ob-usloviyax-dlya-invalidov-i-licz-s-ovzbpoo</a:t>
            </a:r>
            <a:endParaRPr lang="ru-RU" sz="3600" dirty="0"/>
          </a:p>
          <a:p>
            <a:pPr algn="ctr"/>
            <a:endParaRPr lang="ru-RU" sz="3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25600" y="6362700"/>
            <a:ext cx="29718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1477328"/>
          </a:xfrm>
        </p:spPr>
        <p:txBody>
          <a:bodyPr/>
          <a:lstStyle/>
          <a:p>
            <a:r>
              <a:rPr lang="ru-RU" dirty="0"/>
              <a:t>СВЕДЕНИЯ О ПРОФЕССИОНАЛЬНЫХ ОБРАЗОВАТЕЛЬНЫХ</a:t>
            </a:r>
            <a:br>
              <a:rPr lang="ru-RU" dirty="0"/>
            </a:br>
            <a:r>
              <a:rPr lang="ru-RU" dirty="0"/>
              <a:t>ОРГАНИЗАЦИЯХ КРАСНОЯРСКОГО КРАЯ, РЕАЛИЗУЮЩИХ</a:t>
            </a:r>
            <a:br>
              <a:rPr lang="ru-RU" dirty="0"/>
            </a:br>
            <a:r>
              <a:rPr lang="ru-RU" dirty="0"/>
              <a:t>ИНКЛЮЗИВНОЕ ПРОФЕССИОНАЛЬНОЕ ОБРАЗОВАНИЕ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7248" y="2705100"/>
            <a:ext cx="13968552" cy="4708981"/>
          </a:xfrm>
        </p:spPr>
        <p:txBody>
          <a:bodyPr/>
          <a:lstStyle/>
          <a:p>
            <a:pPr algn="ctr"/>
            <a:r>
              <a:rPr lang="ru-RU" dirty="0"/>
              <a:t>Следующим направлением в </a:t>
            </a:r>
            <a:r>
              <a:rPr lang="ru-RU" dirty="0" err="1"/>
              <a:t>профориентационной</a:t>
            </a:r>
            <a:r>
              <a:rPr lang="ru-RU" dirty="0"/>
              <a:t> работе является справочник «Куда пойти учиться», который актуализируется ежегодно</a:t>
            </a:r>
          </a:p>
          <a:p>
            <a:pPr algn="ctr"/>
            <a:r>
              <a:rPr lang="en-US" dirty="0">
                <a:hlinkClick r:id="rId2"/>
              </a:rPr>
              <a:t>https://pl9.ru/docs/BPOO/soc/31.pdf</a:t>
            </a:r>
            <a:endParaRPr lang="ru-RU" dirty="0"/>
          </a:p>
          <a:p>
            <a:pPr algn="ctr"/>
            <a:endParaRPr lang="ru-RU" dirty="0"/>
          </a:p>
          <a:p>
            <a:pPr algn="ctr"/>
            <a:r>
              <a:rPr lang="en-US" dirty="0">
                <a:hlinkClick r:id="rId3"/>
              </a:rPr>
              <a:t>https://pl9.ru/docs/BPOO/soc/30.pdf</a:t>
            </a:r>
            <a:endParaRPr lang="ru-RU" dirty="0"/>
          </a:p>
          <a:p>
            <a:pPr algn="ctr"/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6400" y="5914916"/>
            <a:ext cx="4115157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82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1231106"/>
          </a:xfrm>
        </p:spPr>
        <p:txBody>
          <a:bodyPr/>
          <a:lstStyle/>
          <a:p>
            <a:pPr algn="ctr"/>
            <a:r>
              <a:rPr lang="ru-RU" sz="4000" dirty="0"/>
              <a:t>«Атлас доступных профессий» по Красноярскому краю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47800" y="2324100"/>
            <a:ext cx="15801203" cy="5755422"/>
          </a:xfrm>
        </p:spPr>
        <p:txBody>
          <a:bodyPr/>
          <a:lstStyle/>
          <a:p>
            <a:r>
              <a:rPr lang="ru-RU" dirty="0"/>
              <a:t>Разработан региональный «Атлас доступных профессий» по Красноярскому краю:</a:t>
            </a:r>
          </a:p>
          <a:p>
            <a:r>
              <a:rPr lang="ru-RU" dirty="0"/>
              <a:t>На основе данных инклюзивной платформы «Пространство возможностей»   </a:t>
            </a:r>
            <a:r>
              <a:rPr lang="ru-RU" dirty="0" err="1"/>
              <a:t>АТиЗН</a:t>
            </a:r>
            <a:r>
              <a:rPr lang="ru-RU" dirty="0"/>
              <a:t> сформирован ТОП-10 профессий, востребованных на региональном рынке труда, по которым предприятия имеют квотируемые рабочие места для инвалидов  </a:t>
            </a:r>
            <a:r>
              <a:rPr lang="ru-RU" dirty="0">
                <a:hlinkClick r:id="rId2"/>
              </a:rPr>
              <a:t>https://pl9.ru/docs/BPOO/Documenty/Analitika/5.pdf</a:t>
            </a:r>
            <a:endParaRPr lang="ru-RU" dirty="0"/>
          </a:p>
          <a:p>
            <a:r>
              <a:rPr lang="ru-RU" dirty="0"/>
              <a:t>Также в атласе отражена информация об инклюзивных лабораториях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8597" y="6555442"/>
            <a:ext cx="3810000" cy="304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299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615553"/>
          </a:xfrm>
        </p:spPr>
        <p:txBody>
          <a:bodyPr/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«Диагностический опросник»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4600" y="6515100"/>
            <a:ext cx="3097141" cy="3276600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038996" y="2719459"/>
            <a:ext cx="16210007" cy="5755422"/>
          </a:xfrm>
        </p:spPr>
        <p:txBody>
          <a:bodyPr/>
          <a:lstStyle/>
          <a:p>
            <a:r>
              <a:rPr lang="ru-RU" dirty="0"/>
              <a:t>Разработан диагностический опросник для инвалидов и лиц с ОВЗ для подбора типов профессий </a:t>
            </a:r>
          </a:p>
          <a:p>
            <a:endParaRPr lang="ru-RU" dirty="0"/>
          </a:p>
          <a:p>
            <a:r>
              <a:rPr lang="ru-RU" dirty="0"/>
              <a:t>По состоянию на 20.02.2026 профессиональную диагностику прошли 1145 человек</a:t>
            </a:r>
          </a:p>
          <a:p>
            <a:endParaRPr lang="ru-RU" dirty="0"/>
          </a:p>
          <a:p>
            <a:r>
              <a:rPr lang="en-US" dirty="0">
                <a:hlinkClick r:id="rId3"/>
              </a:rPr>
              <a:t>https://pl9.ru/bpoo/proforientacziyabpoo2/testyi-po-proforientaczii</a:t>
            </a:r>
            <a:endParaRPr lang="ru-RU" dirty="0"/>
          </a:p>
          <a:p>
            <a:endParaRPr lang="ru-RU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9415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615553"/>
          </a:xfrm>
        </p:spPr>
        <p:txBody>
          <a:bodyPr/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мероприятия БПОО»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57400" y="2019301"/>
            <a:ext cx="15191603" cy="4885920"/>
          </a:xfrm>
        </p:spPr>
        <p:txBody>
          <a:bodyPr/>
          <a:lstStyle/>
          <a:p>
            <a:r>
              <a:rPr lang="ru-RU" dirty="0"/>
              <a:t>Организованы и проведены профессиональные пробы по профессиям: слесарь по ремонту автомобиля, швея, штукатур, повар-кондитер, парикмахер, автослесарь.  Профессиональные прошли пробы 662 человека.</a:t>
            </a:r>
          </a:p>
          <a:p>
            <a:endParaRPr lang="ru-RU" dirty="0"/>
          </a:p>
          <a:p>
            <a:r>
              <a:rPr lang="ru-RU" dirty="0" err="1"/>
              <a:t>Профориентационными</a:t>
            </a:r>
            <a:r>
              <a:rPr lang="ru-RU" dirty="0"/>
              <a:t> мероприятиями БПОО охвачено 6957 (70,4%) обучающихся с инвалидностью 6-11 классов краевых государственных общеобразовательных организаций.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9492" y="6667500"/>
            <a:ext cx="4115157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713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5011" y="603378"/>
            <a:ext cx="14037976" cy="3447098"/>
          </a:xfrm>
        </p:spPr>
        <p:txBody>
          <a:bodyPr/>
          <a:lstStyle/>
          <a:p>
            <a:r>
              <a:rPr lang="ru-RU" dirty="0"/>
              <a:t>Права обучающихся с</a:t>
            </a:r>
            <a:br>
              <a:rPr lang="ru-RU" dirty="0"/>
            </a:br>
            <a:r>
              <a:rPr lang="ru-RU" dirty="0"/>
              <a:t>инвалидностью и ОВЗ в колледже</a:t>
            </a:r>
            <a:br>
              <a:rPr lang="ru-RU" dirty="0"/>
            </a:br>
            <a:br>
              <a:rPr lang="ru-RU" dirty="0"/>
            </a:br>
            <a:r>
              <a:rPr lang="en-US" dirty="0">
                <a:hlinkClick r:id="rId2"/>
              </a:rPr>
              <a:t>https://pl9.ru/docs/BPOO/soc/29.pdf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4400" y="603378"/>
            <a:ext cx="3377477" cy="36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90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9400" y="313372"/>
            <a:ext cx="14037976" cy="1477328"/>
          </a:xfrm>
        </p:spPr>
        <p:txBody>
          <a:bodyPr/>
          <a:lstStyle/>
          <a:p>
            <a:r>
              <a:rPr lang="ru-RU" dirty="0"/>
              <a:t>Региональный центр развития движения «</a:t>
            </a:r>
            <a:r>
              <a:rPr lang="ru-RU" dirty="0" err="1"/>
              <a:t>Абилимпикс</a:t>
            </a:r>
            <a:r>
              <a:rPr lang="ru-RU" dirty="0"/>
              <a:t>»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790700"/>
            <a:ext cx="9220200" cy="8001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134599" y="3556685"/>
            <a:ext cx="72755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Красноярском крае стартовала заявочная кампания на участие X Региональном конкурсе профессионального мастерства «</a:t>
            </a:r>
            <a:r>
              <a:rPr lang="ru-RU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Абилимпикс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620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847</TotalTime>
  <Words>819</Words>
  <Application>Microsoft Office PowerPoint</Application>
  <PresentationFormat>Произвольный</PresentationFormat>
  <Paragraphs>63</Paragraphs>
  <Slides>25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Arial Black</vt:lpstr>
      <vt:lpstr>Calibri</vt:lpstr>
      <vt:lpstr>Lucida Sans Unicode</vt:lpstr>
      <vt:lpstr>Montserrat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СВЕДЕНИЯ О ПРОФЕССИОНАЛЬНЫХ ОБРАЗОВАТЕЛЬНЫХ ОРГАНИЗАЦИЯХ КРАСНОЯРСКОГО КРАЯ, РЕАЛИЗУЮЩИХ ИНКЛЮЗИВНОЕ ПРОФЕССИОНАЛЬНОЕ ОБРАЗОВАНИЕ</vt:lpstr>
      <vt:lpstr>«Атлас доступных профессий» по Красноярскому краю</vt:lpstr>
      <vt:lpstr>«Диагностический опросник»</vt:lpstr>
      <vt:lpstr>«Профориентационные мероприятия БПОО»</vt:lpstr>
      <vt:lpstr>Права обучающихся с инвалидностью и ОВЗ в колледже  https://pl9.ru/docs/BPOO/soc/29.pdf   </vt:lpstr>
      <vt:lpstr>Региональный центр развития движения «Абилимпикс»  </vt:lpstr>
      <vt:lpstr>Данное мероприятие направлено на эффективную профессиональную ориентацию и мотивацию инвалидов и лиц с ОВЗ к получению профессионального образования, содействию их трудоустройства  Ознакомиться с перечнем компетенций, с перечнем центров компетенций «Абилимпикс», с перечнем ответственных лиц, а также подать заявку на участие в чемпионате можно по ссылке:                                  https://pl9.ru/abilimpiks. </vt:lpstr>
      <vt:lpstr>Задачи межведомственного взаимодействия  Комплексное решение задач профессиональной реабилитации инвалидов, повышение их конкурентоспособности и профессиональной мобильности на рынке труда  Создание дополнительных условий для повышения числа работающих инвалидов  Увеличение количества обучающихся инвалидов по договорам целевого обучения  Создание постоянно пополняющихся базы стажировочных площадок для инвалидов и лиц с ОВЗ с последующим трудоустройством на временные и постоянные рабочие места  </vt:lpstr>
      <vt:lpstr>Межведомственное взаимодействие </vt:lpstr>
      <vt:lpstr>Презентация PowerPoint</vt:lpstr>
      <vt:lpstr>!!!Перечень основных документов при подаче заявления на поступление: Граждане Российской Федерации: - оригинал и ксерокопия документов, удостоверяющих личность, гражданство;  - оригинал и/или ксерокопия документа об образовании и (или) документа об образовании и о квалификации (обложку НЕ брать);  - СНИЛС; - 4 фотографии (при сдаче оригинала).  Сопутствующие документы (лишнее НЕ брать): медицинская справка (Ф-086у), мед.полис, прививки;  свидетельство о рождении (ксерокопия для н/л); - справка о составе семьи (выписка из домовой книги) - по возможности; - характеристика с предыдущего места учебы - по возможности;  фото 3*4 – 6 шт. (для водителей – 8 шт.) подписывать;  свидетельство ИНН (ксерокопия); - приписное удостоверение с 2009 г.р.(военный билет – для юношей). *справка от нарколога, справка от психиатра (для Мра)             </vt:lpstr>
      <vt:lpstr>Прием детей из числа инвалидов, лиц с ОВЗ и детей – сирот (оставшихся без попечения родителей)   </vt:lpstr>
      <vt:lpstr>                       Льготы и квоты при поступлении   </vt:lpstr>
      <vt:lpstr>Инклюзивный центр РУМЦ СПО </vt:lpstr>
      <vt:lpstr>Зал переговоров БПОО </vt:lpstr>
      <vt:lpstr>Инклюзивный центр </vt:lpstr>
      <vt:lpstr>Учебная кухня-ресторан </vt:lpstr>
      <vt:lpstr>«Поварское дело»</vt:lpstr>
      <vt:lpstr>«Учебная мастерская» </vt:lpstr>
      <vt:lpstr>«Учебная мастерская»</vt:lpstr>
      <vt:lpstr>«IT-Технологии»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Юрченко Надежда Александровна</cp:lastModifiedBy>
  <cp:revision>58</cp:revision>
  <dcterms:created xsi:type="dcterms:W3CDTF">2022-06-27T13:19:51Z</dcterms:created>
  <dcterms:modified xsi:type="dcterms:W3CDTF">2026-03-03T03:26:01Z</dcterms:modified>
</cp:coreProperties>
</file>